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7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27.png" ContentType="image/png"/>
  <Override PartName="/ppt/media/image92.png" ContentType="image/png"/>
  <Override PartName="/ppt/media/image33.png" ContentType="image/png"/>
  <Override PartName="/ppt/media/image72.png" ContentType="image/png"/>
  <Override PartName="/ppt/media/image116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88.png" ContentType="image/png"/>
  <Override PartName="/ppt/media/image90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98.png" ContentType="image/png"/>
  <Override PartName="/ppt/media/image105.png" ContentType="image/png"/>
  <Override PartName="/ppt/media/image61.png" ContentType="image/png"/>
  <Override PartName="/ppt/media/image96.png" ContentType="image/png"/>
  <Override PartName="/ppt/media/image95.png" ContentType="image/png"/>
  <Override PartName="/ppt/media/image102.png" ContentType="image/png"/>
  <Override PartName="/ppt/media/image115.png" ContentType="image/png"/>
  <Override PartName="/ppt/media/image71.png" ContentType="image/png"/>
  <Override PartName="/ppt/media/image114.png" ContentType="image/png"/>
  <Override PartName="/ppt/media/image70.png" ContentType="image/png"/>
  <Override PartName="/ppt/media/image113.png" ContentType="image/png"/>
  <Override PartName="/ppt/media/image79.png" ContentType="image/png"/>
  <Override PartName="/ppt/media/image101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112.png" ContentType="image/png"/>
  <Override PartName="/ppt/media/image89.png" ContentType="image/png"/>
  <Override PartName="/ppt/media/image111.png" ContentType="image/png"/>
  <Override PartName="/ppt/media/image69.png" ContentType="image/png"/>
  <Override PartName="/ppt/media/image32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25.wmf" ContentType="image/x-wmf"/>
  <Override PartName="/ppt/media/image68.png" ContentType="image/png"/>
  <Override PartName="/ppt/media/image31.png" ContentType="image/png"/>
  <Override PartName="/ppt/media/image24.wmf" ContentType="image/x-wmf"/>
  <Override PartName="/ppt/media/image67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1.png" ContentType="image/png"/>
  <Override PartName="/ppt/media/image58.png" ContentType="image/png"/>
  <Override PartName="/ppt/media/image117.png" ContentType="image/png"/>
  <Override PartName="/ppt/media/image20.png" ContentType="image/png"/>
  <Override PartName="/ppt/media/image57.png" ContentType="image/png"/>
  <Override PartName="/ppt/media/image14.png" ContentType="image/png"/>
  <Override PartName="/ppt/media/image26.png" ContentType="image/png"/>
  <Override PartName="/ppt/media/image91.png" ContentType="image/png"/>
  <Override PartName="/ppt/media/image3.png" ContentType="image/png"/>
  <Override PartName="/ppt/media/image15.png" ContentType="image/png"/>
  <Override PartName="/ppt/media/image80.png" ContentType="image/png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embeddings/oleObject1.xlsx" ContentType="application/vnd.openxmlformats-officedocument.spreadsheetml.sheet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2.xml.rels" ContentType="application/vnd.openxmlformats-package.relationships+xml"/>
  <Override PartName="/ppt/slides/_rels/slide58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media/image2.png" ContentType="image/png"/>
  <Override PartName="/ppt/media/image103.png" ContentType="image/png"/>
  <Override PartName="/ppt/media/image5.png" ContentType="image/png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_rels/presentation.xml.rels" ContentType="application/vnd.openxmlformats-package.relationships+xml"/>
  <Override PartName="/customXml/itemProps6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</p:sldIdLst>
  <p:sldSz cx="9144000" cy="5143500"/>
  <p:notesSz cx="6805612" cy="9944100"/>
</p:presentation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0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5" Type="http://schemas.openxmlformats.org/officeDocument/2006/relationships/slideMaster" Target="slideMasters/slideMaster4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8" Type="http://schemas.openxmlformats.org/officeDocument/2006/relationships/slideMaster" Target="slideMasters/slideMaster7.xml"/><Relationship Id="rId51" Type="http://schemas.openxmlformats.org/officeDocument/2006/relationships/slide" Target="slides/slide39.xml"/><Relationship Id="rId72" Type="http://schemas.openxmlformats.org/officeDocument/2006/relationships/customXml" Target="../customXml/item5.xml"/><Relationship Id="rId3" Type="http://schemas.openxmlformats.org/officeDocument/2006/relationships/slideMaster" Target="slideMasters/slideMaster2.xml"/><Relationship Id="rId12" Type="http://schemas.openxmlformats.org/officeDocument/2006/relationships/notesMaster" Target="notesMasters/notesMaster1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1" Type="http://schemas.openxmlformats.org/officeDocument/2006/relationships/theme" Target="theme/theme1.xml"/><Relationship Id="rId6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9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customXml" Target="../customXml/item6.xml"/><Relationship Id="rId4" Type="http://schemas.openxmlformats.org/officeDocument/2006/relationships/slideMaster" Target="slideMasters/slideMaster3.xml"/><Relationship Id="rId9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" Type="http://schemas.openxmlformats.org/officeDocument/2006/relationships/slideMaster" Target="slideMasters/slideMaster6.xml"/><Relationship Id="rId71" Type="http://schemas.openxmlformats.org/officeDocument/2006/relationships/customXml" Target="../customXml/item4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Cliquez pour déplacer la diapo</a:t>
            </a:r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Calibri"/>
              </a:rPr>
              <a:t>Cliquez pour modifier le format des notes</a:t>
            </a:r>
            <a:endParaRPr b="0" lang="fr-FR" sz="2000" spc="-1" strike="noStrike">
              <a:latin typeface="Calibri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Calibri"/>
              </a:rPr>
              <a:t>&lt;en-tête&gt;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lstStyle>
            <a:lvl1pPr algn="r">
              <a:defRPr b="0" lang="fr-FR" sz="1400" spc="-1" strike="noStrike">
                <a:latin typeface="Calibri"/>
              </a:defRPr>
            </a:lvl1pPr>
          </a:lstStyle>
          <a:p>
            <a:pPr algn="r"/>
            <a:r>
              <a:rPr b="0" lang="fr-FR" sz="1400" spc="-1" strike="noStrike">
                <a:latin typeface="Calibri"/>
              </a:rPr>
              <a:t>&lt;date/heure&gt;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3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lstStyle>
            <a:lvl1pPr>
              <a:defRPr b="0" lang="fr-FR" sz="1400" spc="-1" strike="noStrike">
                <a:latin typeface="Calibri"/>
              </a:defRPr>
            </a:lvl1pPr>
          </a:lstStyle>
          <a:p>
            <a:r>
              <a:rPr b="0" lang="fr-FR" sz="1400" spc="-1" strike="noStrike">
                <a:latin typeface="Calibri"/>
              </a:rPr>
              <a:t>&lt;pied de page&gt;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3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lstStyle>
            <a:lvl1pPr algn="r">
              <a:defRPr b="0" lang="fr-FR" sz="1400" spc="-1" strike="noStrike">
                <a:latin typeface="Calibri"/>
              </a:defRPr>
            </a:lvl1pPr>
          </a:lstStyle>
          <a:p>
            <a:pPr algn="r"/>
            <a:fld id="{63362477-E822-4FF6-91A6-EB82425CD0C0}" type="slidenum">
              <a:rPr b="0" lang="fr-FR" sz="1400" spc="-1" strike="noStrike">
                <a:latin typeface="Calibri"/>
              </a:rPr>
              <a:t>&lt;numéro&gt;</a:t>
            </a:fld>
            <a:endParaRPr b="0" lang="fr-FR" sz="14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21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C43BC687-7574-49F9-A937-74E26AA6095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23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24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5A8DBDD9-5F1C-44ED-8E92-09EC54A8866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26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27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B28F32B0-3A36-49E3-AE08-6C2A609E770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29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30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0BD066B3-3165-4066-A2A4-BBB3D44DDFF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32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33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C32FF25D-CCB7-4AD8-B372-C87B5071D97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36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A82A29A3-2DA5-4378-9E44-07F5F459CBE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38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39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E210CBF6-FE0B-41D0-94FA-A0AE66EC46F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41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42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2DF4F8C9-71E7-409F-BDC6-1C309218AC9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45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251A5753-1575-4DDA-B8B4-802DE0D1228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48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784B2893-F008-423D-B856-EDB2516B12B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50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51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DFAA651D-636E-4924-89F1-4BF7E058EF7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53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54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F93D2430-3EB9-42CD-97AB-FE4B19EC780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56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57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7F1FA694-29CA-49C0-A499-205DA5A5E53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60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D5127B2F-E55C-49B8-A987-1B0820F68AA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62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63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7B3E2391-35A8-4607-9392-2A146973227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099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00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03E74DDB-1240-410F-98CB-70F14B3293A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65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66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9B87836B-F43E-4FBB-BC0F-9F113FE3B01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68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69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F458C040-4953-46A3-AB47-0E94564C49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71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72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FB4DFADC-51A0-473B-81BD-0A29BEBA97A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74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75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81596CD3-DA46-4855-8641-F91D90A27F6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77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78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F4075E20-15DB-4AA0-9576-22C3C86844E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80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81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27521E22-2DEE-41E7-AAD6-5BD648109D4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83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84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AB58B721-84F7-4CB2-BA32-35F37433408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86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87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FE6A41FA-1C23-4710-BD2E-074DD50C00E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89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90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3ED86203-8F12-41EE-AD60-81CEA1656C3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02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03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AEF5FB99-5677-4B02-BD90-CD321854DD0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92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93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14C92C03-6B64-4BE9-BEE6-CB341A618C4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95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96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D3F3649F-622A-4746-A736-67427E23C6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06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C09BF993-3441-4C18-AF21-0C623C04C63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08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09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8F6CD57A-371B-49D6-9CDC-CFA87073F22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12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4F71C54F-CBA1-4AA8-97E3-15E3DE03DF3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14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15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5470BE30-53F9-481F-8275-7D9C9AD80F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PlaceHolder 1"/>
          <p:cNvSpPr>
            <a:spLocks noGrp="1"/>
          </p:cNvSpPr>
          <p:nvPr>
            <p:ph type="sldImg"/>
          </p:nvPr>
        </p:nvSpPr>
        <p:spPr>
          <a:xfrm>
            <a:off x="88920" y="744480"/>
            <a:ext cx="6627600" cy="3728520"/>
          </a:xfrm>
          <a:prstGeom prst="rect">
            <a:avLst/>
          </a:prstGeom>
        </p:spPr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680400" y="4723560"/>
            <a:ext cx="5444280" cy="4474440"/>
          </a:xfrm>
          <a:prstGeom prst="rect">
            <a:avLst/>
          </a:prstGeom>
        </p:spPr>
        <p:txBody>
          <a:bodyPr lIns="93960" rIns="93960" tIns="47160" bIns="47160">
            <a:noAutofit/>
          </a:bodyPr>
          <a:p>
            <a:endParaRPr b="0" lang="fr-FR" sz="2000" spc="-1" strike="noStrike">
              <a:latin typeface="Calibri"/>
            </a:endParaRPr>
          </a:p>
        </p:txBody>
      </p:sp>
      <p:sp>
        <p:nvSpPr>
          <p:cNvPr id="1118" name="Slide Number Placeholder 3"/>
          <p:cNvSpPr txBox="1"/>
          <p:nvPr/>
        </p:nvSpPr>
        <p:spPr>
          <a:xfrm>
            <a:off x="3854880" y="9445320"/>
            <a:ext cx="2948760" cy="496800"/>
          </a:xfrm>
          <a:prstGeom prst="rect">
            <a:avLst/>
          </a:prstGeom>
          <a:noFill/>
          <a:ln w="0">
            <a:noFill/>
          </a:ln>
        </p:spPr>
        <p:txBody>
          <a:bodyPr lIns="93960" rIns="93960" tIns="47160" bIns="47160" anchor="b">
            <a:noAutofit/>
          </a:bodyPr>
          <a:p>
            <a:pPr algn="r">
              <a:lnSpc>
                <a:spcPct val="100000"/>
              </a:lnSpc>
            </a:pPr>
            <a:fld id="{94DFC7C3-66A3-4F19-ADEE-37185ACE4C3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b="0" lang="fr-FR" sz="1200" spc="-1" strike="noStrike">
              <a:latin typeface="Calibri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2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2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2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Calibri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4" hidden="1"/>
          <p:cNvSpPr/>
          <p:nvPr/>
        </p:nvSpPr>
        <p:spPr>
          <a:xfrm>
            <a:off x="1347120" y="4563720"/>
            <a:ext cx="7796520" cy="579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b3f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Espace réservé du numéro de diapositive 5" hidden="1"/>
          <p:cNvSpPr/>
          <p:nvPr/>
        </p:nvSpPr>
        <p:spPr>
          <a:xfrm>
            <a:off x="0" y="4803840"/>
            <a:ext cx="395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195656B-548D-4F33-B17D-E36CB0E1E45B}" type="slidenum">
              <a:rPr b="0" lang="en-US" sz="900" spc="-1" strike="noStrike">
                <a:solidFill>
                  <a:srgbClr val="005386"/>
                </a:solidFill>
                <a:latin typeface="Arial"/>
              </a:rPr>
              <a:t>&lt;numéro&gt;</a:t>
            </a:fld>
            <a:endParaRPr b="0" lang="fr-FR" sz="900" spc="-1" strike="noStrike">
              <a:latin typeface="Calibri"/>
            </a:endParaRPr>
          </a:p>
        </p:txBody>
      </p:sp>
      <p:sp>
        <p:nvSpPr>
          <p:cNvPr id="2" name="TextBox 5" hidden="1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3DS.COM</a:t>
            </a:r>
            <a:r>
              <a:rPr b="1" lang="en-US" sz="600" spc="-1" strike="noStrike">
                <a:solidFill>
                  <a:srgbClr val="e87722"/>
                </a:solidFill>
                <a:latin typeface="Arial Narrow"/>
              </a:rPr>
              <a:t> </a:t>
            </a:r>
            <a:r>
              <a:rPr b="0" lang="en-US" sz="600" spc="-1" strike="noStrike">
                <a:solidFill>
                  <a:srgbClr val="005386"/>
                </a:solidFill>
                <a:latin typeface="Arial Narrow"/>
              </a:rPr>
              <a:t>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3" name="Picture 8" descr=""/>
          <p:cNvPicPr/>
          <p:nvPr/>
        </p:nvPicPr>
        <p:blipFill>
          <a:blip r:embed="rId2"/>
          <a:stretch/>
        </p:blipFill>
        <p:spPr>
          <a:xfrm>
            <a:off x="5959800" y="4719600"/>
            <a:ext cx="2644920" cy="243360"/>
          </a:xfrm>
          <a:prstGeom prst="rect">
            <a:avLst/>
          </a:prstGeom>
          <a:ln w="0">
            <a:noFill/>
          </a:ln>
        </p:spPr>
      </p:pic>
      <p:pic>
        <p:nvPicPr>
          <p:cNvPr id="4" name="Picture 2" descr=""/>
          <p:cNvPicPr/>
          <p:nvPr/>
        </p:nvPicPr>
        <p:blipFill>
          <a:blip r:embed="rId3"/>
          <a:stretch/>
        </p:blipFill>
        <p:spPr>
          <a:xfrm>
            <a:off x="1115640" y="903600"/>
            <a:ext cx="2919240" cy="34495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852000" y="891360"/>
            <a:ext cx="4752000" cy="373680"/>
          </a:xfrm>
          <a:prstGeom prst="rect">
            <a:avLst/>
          </a:prstGeom>
        </p:spPr>
        <p:txBody>
          <a:bodyPr lIns="87840" rIns="87840" tIns="43920" bIns="439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Click to edit title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0" y="1491480"/>
            <a:ext cx="4032000" cy="431280"/>
          </a:xfrm>
          <a:prstGeom prst="rect">
            <a:avLst/>
          </a:prstGeom>
        </p:spPr>
        <p:txBody>
          <a:bodyPr lIns="87840" rIns="87840" tIns="43920" bIns="43920" anchor="ctr">
            <a:noAutofit/>
          </a:bodyPr>
          <a:p>
            <a:pPr marL="228600" indent="-228240" algn="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Click to add subtitle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" name="TextBox 12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3DS.COM</a:t>
            </a:r>
            <a:r>
              <a:rPr b="1" lang="en-US" sz="600" spc="-1" strike="noStrike">
                <a:solidFill>
                  <a:srgbClr val="e87722"/>
                </a:solidFill>
                <a:latin typeface="Arial Narrow"/>
              </a:rPr>
              <a:t> </a:t>
            </a:r>
            <a:r>
              <a:rPr b="0" lang="en-US" sz="600" spc="-1" strike="noStrike">
                <a:solidFill>
                  <a:srgbClr val="005386"/>
                </a:solidFill>
                <a:latin typeface="Arial Narrow"/>
              </a:rPr>
              <a:t>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8" name="Picture 9" descr=""/>
          <p:cNvPicPr/>
          <p:nvPr/>
        </p:nvPicPr>
        <p:blipFill>
          <a:blip r:embed="rId4"/>
          <a:stretch/>
        </p:blipFill>
        <p:spPr>
          <a:xfrm>
            <a:off x="5992200" y="4719600"/>
            <a:ext cx="2580480" cy="2433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 4"/>
          <p:cNvSpPr/>
          <p:nvPr/>
        </p:nvSpPr>
        <p:spPr>
          <a:xfrm>
            <a:off x="1347120" y="4563720"/>
            <a:ext cx="7796520" cy="579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b3f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Espace réservé du numéro de diapositive 5"/>
          <p:cNvSpPr/>
          <p:nvPr/>
        </p:nvSpPr>
        <p:spPr>
          <a:xfrm>
            <a:off x="0" y="4803840"/>
            <a:ext cx="395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1785607-94AF-489F-84C3-60596783705E}" type="slidenum">
              <a:rPr b="0" lang="en-US" sz="900" spc="-1" strike="noStrike">
                <a:solidFill>
                  <a:srgbClr val="005386"/>
                </a:solidFill>
                <a:latin typeface="Arial"/>
              </a:rPr>
              <a:t>&lt;numéro&gt;</a:t>
            </a:fld>
            <a:endParaRPr b="0" lang="fr-FR" sz="900" spc="-1" strike="noStrike">
              <a:latin typeface="Calibri"/>
            </a:endParaRPr>
          </a:p>
        </p:txBody>
      </p:sp>
      <p:sp>
        <p:nvSpPr>
          <p:cNvPr id="389" name="TextBox 5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3DS.COM</a:t>
            </a:r>
            <a:r>
              <a:rPr b="1" lang="en-US" sz="600" spc="-1" strike="noStrike">
                <a:solidFill>
                  <a:srgbClr val="e87722"/>
                </a:solidFill>
                <a:latin typeface="Arial Narrow"/>
              </a:rPr>
              <a:t> </a:t>
            </a:r>
            <a:r>
              <a:rPr b="0" lang="en-US" sz="600" spc="-1" strike="noStrike">
                <a:solidFill>
                  <a:srgbClr val="005386"/>
                </a:solidFill>
                <a:latin typeface="Arial Narrow"/>
              </a:rPr>
              <a:t>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390" name="Picture 8" descr=""/>
          <p:cNvPicPr/>
          <p:nvPr/>
        </p:nvPicPr>
        <p:blipFill>
          <a:blip r:embed="rId2"/>
          <a:stretch/>
        </p:blipFill>
        <p:spPr>
          <a:xfrm>
            <a:off x="5959800" y="4719600"/>
            <a:ext cx="2644920" cy="243360"/>
          </a:xfrm>
          <a:prstGeom prst="rect">
            <a:avLst/>
          </a:prstGeom>
          <a:ln w="0">
            <a:noFill/>
          </a:ln>
        </p:spPr>
      </p:pic>
      <p:pic>
        <p:nvPicPr>
          <p:cNvPr id="391" name="Picture 4" descr=""/>
          <p:cNvPicPr/>
          <p:nvPr/>
        </p:nvPicPr>
        <p:blipFill>
          <a:blip r:embed="rId3"/>
          <a:stretch/>
        </p:blipFill>
        <p:spPr>
          <a:xfrm>
            <a:off x="2340000" y="41040"/>
            <a:ext cx="4463640" cy="4451400"/>
          </a:xfrm>
          <a:prstGeom prst="rect">
            <a:avLst/>
          </a:prstGeom>
          <a:ln w="0">
            <a:noFill/>
          </a:ln>
        </p:spPr>
      </p:pic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Cliquez pour éditer le format du texte-titre</a:t>
            </a:r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Cliquez pour éditer le format du plan de texte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Second niveau de plan</a:t>
            </a:r>
            <a:endParaRPr b="0" lang="en-US" sz="1600" spc="-1" strike="noStrike">
              <a:solidFill>
                <a:srgbClr val="005386"/>
              </a:solidFill>
              <a:latin typeface="Arial Narrow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72" strike="noStrike">
                <a:solidFill>
                  <a:srgbClr val="005386"/>
                </a:solidFill>
                <a:latin typeface="Arial Narrow"/>
              </a:rPr>
              <a:t>Troisième niveau de plan</a:t>
            </a:r>
            <a:endParaRPr b="0" lang="en-US" sz="1400" spc="-72" strike="noStrike">
              <a:solidFill>
                <a:srgbClr val="005386"/>
              </a:solidFill>
              <a:latin typeface="Arial Narrow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Quatrième niveau de plan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Cinquième niveau de plan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Sixième niveau de plan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Septième niveau de plan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3f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" hidden="1"/>
          <p:cNvSpPr/>
          <p:nvPr/>
        </p:nvSpPr>
        <p:spPr>
          <a:xfrm>
            <a:off x="1347120" y="4563720"/>
            <a:ext cx="7796520" cy="579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b3f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Espace réservé du numéro de diapositive 5" hidden="1"/>
          <p:cNvSpPr/>
          <p:nvPr/>
        </p:nvSpPr>
        <p:spPr>
          <a:xfrm>
            <a:off x="0" y="4803840"/>
            <a:ext cx="395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53441808-E089-4096-8F17-8FBE7EAF9272}" type="slidenum">
              <a:rPr b="0" lang="en-US" sz="900" spc="-1" strike="noStrike">
                <a:solidFill>
                  <a:srgbClr val="005386"/>
                </a:solidFill>
                <a:latin typeface="Arial"/>
              </a:rPr>
              <a:t>&lt;numéro&gt;</a:t>
            </a:fld>
            <a:endParaRPr b="0" lang="fr-FR" sz="900" spc="-1" strike="noStrike">
              <a:latin typeface="Calibri"/>
            </a:endParaRPr>
          </a:p>
        </p:txBody>
      </p:sp>
      <p:sp>
        <p:nvSpPr>
          <p:cNvPr id="47" name="TextBox 5" hidden="1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3DS.COM</a:t>
            </a:r>
            <a:r>
              <a:rPr b="1" lang="en-US" sz="600" spc="-1" strike="noStrike">
                <a:solidFill>
                  <a:srgbClr val="e87722"/>
                </a:solidFill>
                <a:latin typeface="Arial Narrow"/>
              </a:rPr>
              <a:t> </a:t>
            </a:r>
            <a:r>
              <a:rPr b="0" lang="en-US" sz="600" spc="-1" strike="noStrike">
                <a:solidFill>
                  <a:srgbClr val="005386"/>
                </a:solidFill>
                <a:latin typeface="Arial Narrow"/>
              </a:rPr>
              <a:t>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48" name="Picture 8" descr=""/>
          <p:cNvPicPr/>
          <p:nvPr/>
        </p:nvPicPr>
        <p:blipFill>
          <a:blip r:embed="rId2"/>
          <a:stretch/>
        </p:blipFill>
        <p:spPr>
          <a:xfrm>
            <a:off x="5959800" y="4719600"/>
            <a:ext cx="2644920" cy="24336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852000" y="891360"/>
            <a:ext cx="4752000" cy="373680"/>
          </a:xfrm>
          <a:prstGeom prst="rect">
            <a:avLst/>
          </a:prstGeom>
        </p:spPr>
        <p:txBody>
          <a:bodyPr lIns="87840" rIns="87840" tIns="43920" bIns="439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 Narrow"/>
              </a:rPr>
              <a:t>Click to edit title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0" y="1491480"/>
            <a:ext cx="4032000" cy="431280"/>
          </a:xfrm>
          <a:prstGeom prst="rect">
            <a:avLst/>
          </a:prstGeom>
        </p:spPr>
        <p:txBody>
          <a:bodyPr lIns="87840" rIns="87840" tIns="43920" bIns="43920" anchor="ctr">
            <a:normAutofit/>
          </a:bodyPr>
          <a:p>
            <a:pPr marL="228600" indent="-228240" algn="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</a:rPr>
              <a:t>Click to add subtitle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1" name="TextBox 13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600" spc="-1" strike="noStrike">
                <a:solidFill>
                  <a:srgbClr val="ffffff"/>
                </a:solidFill>
                <a:latin typeface="Arial Narrow"/>
              </a:rPr>
              <a:t>3DS.COM</a:t>
            </a:r>
            <a:r>
              <a:rPr b="0" lang="en-US" sz="600" spc="-1" strike="noStrike">
                <a:solidFill>
                  <a:srgbClr val="ffffff"/>
                </a:solidFill>
                <a:latin typeface="Arial Narrow"/>
              </a:rPr>
              <a:t> 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52" name="Picture 6" descr=""/>
          <p:cNvPicPr/>
          <p:nvPr/>
        </p:nvPicPr>
        <p:blipFill>
          <a:blip r:embed="rId3"/>
          <a:stretch/>
        </p:blipFill>
        <p:spPr>
          <a:xfrm>
            <a:off x="1115640" y="903600"/>
            <a:ext cx="2919240" cy="34495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/>
          <p:nvPr/>
        </p:nvSpPr>
        <p:spPr>
          <a:xfrm>
            <a:off x="1347120" y="4563720"/>
            <a:ext cx="7796520" cy="579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b3f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Espace réservé du numéro de diapositive 5"/>
          <p:cNvSpPr/>
          <p:nvPr/>
        </p:nvSpPr>
        <p:spPr>
          <a:xfrm>
            <a:off x="0" y="4803840"/>
            <a:ext cx="395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79C233F7-9479-4B39-AFED-F28AD8928047}" type="slidenum">
              <a:rPr b="0" lang="en-US" sz="900" spc="-1" strike="noStrike">
                <a:solidFill>
                  <a:srgbClr val="005386"/>
                </a:solidFill>
                <a:latin typeface="Arial"/>
              </a:rPr>
              <a:t>&lt;numéro&gt;</a:t>
            </a:fld>
            <a:endParaRPr b="0" lang="fr-FR" sz="900" spc="-1" strike="noStrike">
              <a:latin typeface="Calibri"/>
            </a:endParaRPr>
          </a:p>
        </p:txBody>
      </p:sp>
      <p:sp>
        <p:nvSpPr>
          <p:cNvPr id="91" name="TextBox 5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3DS.COM</a:t>
            </a:r>
            <a:r>
              <a:rPr b="1" lang="en-US" sz="600" spc="-1" strike="noStrike">
                <a:solidFill>
                  <a:srgbClr val="e87722"/>
                </a:solidFill>
                <a:latin typeface="Arial Narrow"/>
              </a:rPr>
              <a:t> </a:t>
            </a:r>
            <a:r>
              <a:rPr b="0" lang="en-US" sz="600" spc="-1" strike="noStrike">
                <a:solidFill>
                  <a:srgbClr val="005386"/>
                </a:solidFill>
                <a:latin typeface="Arial Narrow"/>
              </a:rPr>
              <a:t>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92" name="Picture 8" descr=""/>
          <p:cNvPicPr/>
          <p:nvPr/>
        </p:nvPicPr>
        <p:blipFill>
          <a:blip r:embed="rId2"/>
          <a:stretch/>
        </p:blipFill>
        <p:spPr>
          <a:xfrm>
            <a:off x="5959800" y="4719600"/>
            <a:ext cx="2644920" cy="24336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body"/>
          </p:nvPr>
        </p:nvSpPr>
        <p:spPr>
          <a:xfrm>
            <a:off x="719640" y="843120"/>
            <a:ext cx="7926120" cy="3071160"/>
          </a:xfrm>
          <a:prstGeom prst="rect">
            <a:avLst/>
          </a:prstGeom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Click to add subtitle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719640" y="361800"/>
            <a:ext cx="7920360" cy="373680"/>
          </a:xfrm>
          <a:prstGeom prst="rect">
            <a:avLst/>
          </a:prstGeom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Click to edit Master title style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719640" y="1276200"/>
            <a:ext cx="7950600" cy="3167280"/>
          </a:xfrm>
          <a:prstGeom prst="rect">
            <a:avLst/>
          </a:prstGeom>
        </p:spPr>
        <p:txBody>
          <a:bodyPr lIns="87840" rIns="87840" tIns="43920" bIns="43920">
            <a:noAutofit/>
          </a:bodyPr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Click to edit Master text styles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Second level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Third level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3" marL="857160" indent="-17892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"/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Fourth level</a:t>
            </a:r>
            <a:endParaRPr b="0" lang="en-US" sz="1400" spc="-1" strike="noStrike">
              <a:solidFill>
                <a:srgbClr val="005386"/>
              </a:solidFill>
              <a:latin typeface="Arial Narrow"/>
            </a:endParaRPr>
          </a:p>
          <a:p>
            <a:pPr marL="9144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Fifth level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4"/>
          <p:cNvSpPr/>
          <p:nvPr/>
        </p:nvSpPr>
        <p:spPr>
          <a:xfrm>
            <a:off x="1347120" y="4563720"/>
            <a:ext cx="7796520" cy="579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b3f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Espace réservé du numéro de diapositive 5"/>
          <p:cNvSpPr/>
          <p:nvPr/>
        </p:nvSpPr>
        <p:spPr>
          <a:xfrm>
            <a:off x="0" y="4803840"/>
            <a:ext cx="395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F622400-6816-4CD2-B3AE-E6BE31DDDAC7}" type="slidenum">
              <a:rPr b="0" lang="en-US" sz="900" spc="-1" strike="noStrike">
                <a:solidFill>
                  <a:srgbClr val="005386"/>
                </a:solidFill>
                <a:latin typeface="Arial"/>
              </a:rPr>
              <a:t>&lt;numéro&gt;</a:t>
            </a:fld>
            <a:endParaRPr b="0" lang="fr-FR" sz="900" spc="-1" strike="noStrike">
              <a:latin typeface="Calibri"/>
            </a:endParaRPr>
          </a:p>
        </p:txBody>
      </p:sp>
      <p:sp>
        <p:nvSpPr>
          <p:cNvPr id="134" name="TextBox 5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3DS.COM</a:t>
            </a:r>
            <a:r>
              <a:rPr b="1" lang="en-US" sz="600" spc="-1" strike="noStrike">
                <a:solidFill>
                  <a:srgbClr val="e87722"/>
                </a:solidFill>
                <a:latin typeface="Arial Narrow"/>
              </a:rPr>
              <a:t> </a:t>
            </a:r>
            <a:r>
              <a:rPr b="0" lang="en-US" sz="600" spc="-1" strike="noStrike">
                <a:solidFill>
                  <a:srgbClr val="005386"/>
                </a:solidFill>
                <a:latin typeface="Arial Narrow"/>
              </a:rPr>
              <a:t>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135" name="Picture 8" descr=""/>
          <p:cNvPicPr/>
          <p:nvPr/>
        </p:nvPicPr>
        <p:blipFill>
          <a:blip r:embed="rId2"/>
          <a:stretch/>
        </p:blipFill>
        <p:spPr>
          <a:xfrm>
            <a:off x="5959800" y="4719600"/>
            <a:ext cx="2644920" cy="24336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19640" y="361800"/>
            <a:ext cx="7920360" cy="373680"/>
          </a:xfrm>
          <a:prstGeom prst="rect">
            <a:avLst/>
          </a:prstGeom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Click to edit Master title style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863640" y="879480"/>
            <a:ext cx="7776720" cy="3564000"/>
          </a:xfrm>
          <a:prstGeom prst="rect">
            <a:avLst/>
          </a:prstGeom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Click to edit Master text styles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Second level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Third level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3" marL="857160" indent="-17892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"/>
            </a:pPr>
            <a:r>
              <a:rPr b="0" lang="en-US" sz="1400" spc="-72" strike="noStrike">
                <a:solidFill>
                  <a:srgbClr val="005386"/>
                </a:solidFill>
                <a:latin typeface="Arial Narrow"/>
              </a:rPr>
              <a:t>Fourth level</a:t>
            </a:r>
            <a:endParaRPr b="0" lang="en-US" sz="1400" spc="-1" strike="noStrike">
              <a:solidFill>
                <a:srgbClr val="005386"/>
              </a:solidFill>
              <a:latin typeface="Arial Narrow"/>
            </a:endParaRPr>
          </a:p>
          <a:p>
            <a:pPr marL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Fifth level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4"/>
          <p:cNvSpPr/>
          <p:nvPr/>
        </p:nvSpPr>
        <p:spPr>
          <a:xfrm>
            <a:off x="1347120" y="4563720"/>
            <a:ext cx="7796520" cy="579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b3f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Espace réservé du numéro de diapositive 5"/>
          <p:cNvSpPr/>
          <p:nvPr/>
        </p:nvSpPr>
        <p:spPr>
          <a:xfrm>
            <a:off x="0" y="4803840"/>
            <a:ext cx="395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00A229C-962E-48ED-BD18-F165F7413523}" type="slidenum">
              <a:rPr b="0" lang="en-US" sz="900" spc="-1" strike="noStrike">
                <a:solidFill>
                  <a:srgbClr val="005386"/>
                </a:solidFill>
                <a:latin typeface="Arial"/>
              </a:rPr>
              <a:t>&lt;numéro&gt;</a:t>
            </a:fld>
            <a:endParaRPr b="0" lang="fr-FR" sz="900" spc="-1" strike="noStrike">
              <a:latin typeface="Calibri"/>
            </a:endParaRPr>
          </a:p>
        </p:txBody>
      </p:sp>
      <p:sp>
        <p:nvSpPr>
          <p:cNvPr id="176" name="TextBox 5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3DS.COM</a:t>
            </a:r>
            <a:r>
              <a:rPr b="1" lang="en-US" sz="600" spc="-1" strike="noStrike">
                <a:solidFill>
                  <a:srgbClr val="e87722"/>
                </a:solidFill>
                <a:latin typeface="Arial Narrow"/>
              </a:rPr>
              <a:t> </a:t>
            </a:r>
            <a:r>
              <a:rPr b="0" lang="en-US" sz="600" spc="-1" strike="noStrike">
                <a:solidFill>
                  <a:srgbClr val="005386"/>
                </a:solidFill>
                <a:latin typeface="Arial Narrow"/>
              </a:rPr>
              <a:t>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177" name="Picture 8" descr=""/>
          <p:cNvPicPr/>
          <p:nvPr/>
        </p:nvPicPr>
        <p:blipFill>
          <a:blip r:embed="rId2"/>
          <a:stretch/>
        </p:blipFill>
        <p:spPr>
          <a:xfrm>
            <a:off x="5959800" y="4719600"/>
            <a:ext cx="2644920" cy="243360"/>
          </a:xfrm>
          <a:prstGeom prst="rect">
            <a:avLst/>
          </a:prstGeom>
          <a:ln w="0"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19640" y="361800"/>
            <a:ext cx="7920360" cy="373680"/>
          </a:xfrm>
          <a:prstGeom prst="rect">
            <a:avLst/>
          </a:prstGeom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Click to edit Master title style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19280" y="879480"/>
            <a:ext cx="7921440" cy="3684240"/>
          </a:xfrm>
          <a:prstGeom prst="rect">
            <a:avLst/>
          </a:prstGeom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Click to edit Master text styles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Second level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Third level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3" marL="857160" indent="-17892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"/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Fourth level</a:t>
            </a:r>
            <a:endParaRPr b="0" lang="en-US" sz="1400" spc="-1" strike="noStrike">
              <a:solidFill>
                <a:srgbClr val="005386"/>
              </a:solidFill>
              <a:latin typeface="Arial Narrow"/>
            </a:endParaRPr>
          </a:p>
          <a:p>
            <a:pPr marL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Fifth level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4"/>
          <p:cNvSpPr/>
          <p:nvPr/>
        </p:nvSpPr>
        <p:spPr>
          <a:xfrm>
            <a:off x="1347120" y="4563720"/>
            <a:ext cx="7796520" cy="579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b3f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Espace réservé du numéro de diapositive 5"/>
          <p:cNvSpPr/>
          <p:nvPr/>
        </p:nvSpPr>
        <p:spPr>
          <a:xfrm>
            <a:off x="0" y="4803840"/>
            <a:ext cx="395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87EA32E-0316-450E-ACF7-431CFB04B170}" type="slidenum">
              <a:rPr b="0" lang="en-US" sz="900" spc="-1" strike="noStrike">
                <a:solidFill>
                  <a:srgbClr val="005386"/>
                </a:solidFill>
                <a:latin typeface="Arial"/>
              </a:rPr>
              <a:t>&lt;numéro&gt;</a:t>
            </a:fld>
            <a:endParaRPr b="0" lang="fr-FR" sz="900" spc="-1" strike="noStrike">
              <a:latin typeface="Calibri"/>
            </a:endParaRPr>
          </a:p>
        </p:txBody>
      </p:sp>
      <p:sp>
        <p:nvSpPr>
          <p:cNvPr id="218" name="TextBox 5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3DS.COM</a:t>
            </a:r>
            <a:r>
              <a:rPr b="1" lang="en-US" sz="600" spc="-1" strike="noStrike">
                <a:solidFill>
                  <a:srgbClr val="e87722"/>
                </a:solidFill>
                <a:latin typeface="Arial Narrow"/>
              </a:rPr>
              <a:t> </a:t>
            </a:r>
            <a:r>
              <a:rPr b="0" lang="en-US" sz="600" spc="-1" strike="noStrike">
                <a:solidFill>
                  <a:srgbClr val="005386"/>
                </a:solidFill>
                <a:latin typeface="Arial Narrow"/>
              </a:rPr>
              <a:t>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219" name="Picture 8" descr=""/>
          <p:cNvPicPr/>
          <p:nvPr/>
        </p:nvPicPr>
        <p:blipFill>
          <a:blip r:embed="rId2"/>
          <a:stretch/>
        </p:blipFill>
        <p:spPr>
          <a:xfrm>
            <a:off x="5959800" y="4719600"/>
            <a:ext cx="2644920" cy="24336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755640" y="843120"/>
            <a:ext cx="7848360" cy="3071160"/>
          </a:xfrm>
          <a:prstGeom prst="rect">
            <a:avLst/>
          </a:prstGeom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Click to add subtitle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title"/>
          </p:nvPr>
        </p:nvSpPr>
        <p:spPr>
          <a:xfrm>
            <a:off x="719640" y="361800"/>
            <a:ext cx="7920360" cy="373680"/>
          </a:xfrm>
          <a:prstGeom prst="rect">
            <a:avLst/>
          </a:prstGeom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Click to edit Master title style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863640" y="1276200"/>
            <a:ext cx="7776720" cy="3167280"/>
          </a:xfrm>
          <a:prstGeom prst="rect">
            <a:avLst/>
          </a:prstGeom>
        </p:spPr>
        <p:txBody>
          <a:bodyPr lIns="87840" rIns="87840" tIns="43920" bIns="43920">
            <a:noAutofit/>
          </a:bodyPr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Click to edit Master text styles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Second level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Third level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3" marL="857160" indent="-17892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"/>
            </a:pPr>
            <a:r>
              <a:rPr b="0" lang="en-US" sz="1400" spc="-72" strike="noStrike">
                <a:solidFill>
                  <a:srgbClr val="005386"/>
                </a:solidFill>
                <a:latin typeface="Arial Narrow"/>
              </a:rPr>
              <a:t>Fourth level</a:t>
            </a:r>
            <a:endParaRPr b="0" lang="en-US" sz="1400" spc="-1" strike="noStrike">
              <a:solidFill>
                <a:srgbClr val="005386"/>
              </a:solidFill>
              <a:latin typeface="Arial Narrow"/>
            </a:endParaRPr>
          </a:p>
          <a:p>
            <a:pPr marL="9144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Fifth level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4"/>
          <p:cNvSpPr/>
          <p:nvPr/>
        </p:nvSpPr>
        <p:spPr>
          <a:xfrm>
            <a:off x="1347120" y="4563720"/>
            <a:ext cx="7796520" cy="579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b3f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Espace réservé du numéro de diapositive 5"/>
          <p:cNvSpPr/>
          <p:nvPr/>
        </p:nvSpPr>
        <p:spPr>
          <a:xfrm>
            <a:off x="0" y="4803840"/>
            <a:ext cx="395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4B1C82EC-0891-4CC3-AC89-F77FCC49651B}" type="slidenum">
              <a:rPr b="0" lang="en-US" sz="900" spc="-1" strike="noStrike">
                <a:solidFill>
                  <a:srgbClr val="005386"/>
                </a:solidFill>
                <a:latin typeface="Arial"/>
              </a:rPr>
              <a:t>&lt;numéro&gt;</a:t>
            </a:fld>
            <a:endParaRPr b="0" lang="fr-FR" sz="900" spc="-1" strike="noStrike">
              <a:latin typeface="Calibri"/>
            </a:endParaRPr>
          </a:p>
        </p:txBody>
      </p:sp>
      <p:sp>
        <p:nvSpPr>
          <p:cNvPr id="261" name="TextBox 5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3DS.COM</a:t>
            </a:r>
            <a:r>
              <a:rPr b="1" lang="en-US" sz="600" spc="-1" strike="noStrike">
                <a:solidFill>
                  <a:srgbClr val="e87722"/>
                </a:solidFill>
                <a:latin typeface="Arial Narrow"/>
              </a:rPr>
              <a:t> </a:t>
            </a:r>
            <a:r>
              <a:rPr b="0" lang="en-US" sz="600" spc="-1" strike="noStrike">
                <a:solidFill>
                  <a:srgbClr val="005386"/>
                </a:solidFill>
                <a:latin typeface="Arial Narrow"/>
              </a:rPr>
              <a:t>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262" name="Picture 8" descr=""/>
          <p:cNvPicPr/>
          <p:nvPr/>
        </p:nvPicPr>
        <p:blipFill>
          <a:blip r:embed="rId2"/>
          <a:stretch/>
        </p:blipFill>
        <p:spPr>
          <a:xfrm>
            <a:off x="5959800" y="4719600"/>
            <a:ext cx="2644920" cy="243360"/>
          </a:xfrm>
          <a:prstGeom prst="rect">
            <a:avLst/>
          </a:prstGeom>
          <a:ln w="0">
            <a:noFill/>
          </a:ln>
        </p:spPr>
      </p:pic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719640" y="361800"/>
            <a:ext cx="7920360" cy="373680"/>
          </a:xfrm>
          <a:prstGeom prst="rect">
            <a:avLst/>
          </a:prstGeom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Click to edit Master title style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19280" y="879480"/>
            <a:ext cx="7921440" cy="3684240"/>
          </a:xfrm>
          <a:prstGeom prst="rect">
            <a:avLst/>
          </a:prstGeom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Click to edit Master text styles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Second level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Third level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3" marL="857160" indent="-17892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"/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Fourth level</a:t>
            </a:r>
            <a:endParaRPr b="0" lang="en-US" sz="1400" spc="-1" strike="noStrike">
              <a:solidFill>
                <a:srgbClr val="005386"/>
              </a:solidFill>
              <a:latin typeface="Arial Narrow"/>
            </a:endParaRPr>
          </a:p>
          <a:p>
            <a:pPr marL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Fifth level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4"/>
          <p:cNvSpPr/>
          <p:nvPr/>
        </p:nvSpPr>
        <p:spPr>
          <a:xfrm>
            <a:off x="1347120" y="4563720"/>
            <a:ext cx="7796520" cy="579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b3f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Espace réservé du numéro de diapositive 5"/>
          <p:cNvSpPr/>
          <p:nvPr/>
        </p:nvSpPr>
        <p:spPr>
          <a:xfrm>
            <a:off x="0" y="4803840"/>
            <a:ext cx="395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4C4EC457-F33F-4713-8239-586AFDB401AE}" type="slidenum">
              <a:rPr b="0" lang="en-US" sz="900" spc="-1" strike="noStrike">
                <a:solidFill>
                  <a:srgbClr val="005386"/>
                </a:solidFill>
                <a:latin typeface="Arial"/>
              </a:rPr>
              <a:t>&lt;numéro&gt;</a:t>
            </a:fld>
            <a:endParaRPr b="0" lang="fr-FR" sz="900" spc="-1" strike="noStrike">
              <a:latin typeface="Calibri"/>
            </a:endParaRPr>
          </a:p>
        </p:txBody>
      </p:sp>
      <p:sp>
        <p:nvSpPr>
          <p:cNvPr id="303" name="TextBox 5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3DS.COM</a:t>
            </a:r>
            <a:r>
              <a:rPr b="1" lang="en-US" sz="600" spc="-1" strike="noStrike">
                <a:solidFill>
                  <a:srgbClr val="e87722"/>
                </a:solidFill>
                <a:latin typeface="Arial Narrow"/>
              </a:rPr>
              <a:t> </a:t>
            </a:r>
            <a:r>
              <a:rPr b="0" lang="en-US" sz="600" spc="-1" strike="noStrike">
                <a:solidFill>
                  <a:srgbClr val="005386"/>
                </a:solidFill>
                <a:latin typeface="Arial Narrow"/>
              </a:rPr>
              <a:t>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304" name="Picture 8" descr=""/>
          <p:cNvPicPr/>
          <p:nvPr/>
        </p:nvPicPr>
        <p:blipFill>
          <a:blip r:embed="rId2"/>
          <a:stretch/>
        </p:blipFill>
        <p:spPr>
          <a:xfrm>
            <a:off x="5959800" y="4719600"/>
            <a:ext cx="2644920" cy="243360"/>
          </a:xfrm>
          <a:prstGeom prst="rect">
            <a:avLst/>
          </a:prstGeom>
          <a:ln w="0">
            <a:noFill/>
          </a:ln>
        </p:spPr>
      </p:pic>
      <p:sp>
        <p:nvSpPr>
          <p:cNvPr id="305" name="PlaceHolder 1"/>
          <p:cNvSpPr>
            <a:spLocks noGrp="1"/>
          </p:cNvSpPr>
          <p:nvPr>
            <p:ph type="body"/>
          </p:nvPr>
        </p:nvSpPr>
        <p:spPr>
          <a:xfrm>
            <a:off x="1367640" y="879480"/>
            <a:ext cx="7272360" cy="647640"/>
          </a:xfrm>
          <a:prstGeom prst="rect">
            <a:avLst/>
          </a:prstGeom>
        </p:spPr>
        <p:txBody>
          <a:bodyPr lIns="87840" rIns="87840" tIns="43920" bIns="43920" anchor="ctr">
            <a:noAutofit/>
          </a:bodyPr>
          <a:p>
            <a:pPr marL="228600" indent="-228240" algn="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Click to edit Master title style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1368360" y="1707480"/>
            <a:ext cx="7272000" cy="468000"/>
          </a:xfrm>
          <a:prstGeom prst="rect">
            <a:avLst/>
          </a:prstGeom>
        </p:spPr>
        <p:txBody>
          <a:bodyPr lIns="87840" rIns="87840" tIns="43920" bIns="43920" anchor="ctr">
            <a:noAutofit/>
          </a:bodyPr>
          <a:p>
            <a:pPr marL="187200" indent="-258840" algn="r">
              <a:lnSpc>
                <a:spcPts val="20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Click to add subtitle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Cliquez pour éditer le format du texte-titre</a:t>
            </a:r>
            <a:endParaRPr b="0" lang="en-US" sz="17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4"/>
          <p:cNvSpPr/>
          <p:nvPr/>
        </p:nvSpPr>
        <p:spPr>
          <a:xfrm>
            <a:off x="1347120" y="4563720"/>
            <a:ext cx="7796520" cy="5792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b3f7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Espace réservé du numéro de diapositive 5"/>
          <p:cNvSpPr/>
          <p:nvPr/>
        </p:nvSpPr>
        <p:spPr>
          <a:xfrm>
            <a:off x="0" y="4803840"/>
            <a:ext cx="3952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881DE0D3-033E-4AF3-8C22-1D62F253B294}" type="slidenum">
              <a:rPr b="0" lang="en-US" sz="900" spc="-1" strike="noStrike">
                <a:solidFill>
                  <a:srgbClr val="005386"/>
                </a:solidFill>
                <a:latin typeface="Arial"/>
              </a:rPr>
              <a:t>&lt;numéro&gt;</a:t>
            </a:fld>
            <a:endParaRPr b="0" lang="fr-FR" sz="900" spc="-1" strike="noStrike">
              <a:latin typeface="Calibri"/>
            </a:endParaRPr>
          </a:p>
        </p:txBody>
      </p:sp>
      <p:sp>
        <p:nvSpPr>
          <p:cNvPr id="346" name="TextBox 5"/>
          <p:cNvSpPr/>
          <p:nvPr/>
        </p:nvSpPr>
        <p:spPr>
          <a:xfrm rot="16200000">
            <a:off x="-2430000" y="2489400"/>
            <a:ext cx="5157720" cy="1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840" rIns="87840" tIns="43920" bIns="43920">
            <a:sp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3DS.COM</a:t>
            </a:r>
            <a:r>
              <a:rPr b="1" lang="en-US" sz="600" spc="-1" strike="noStrike">
                <a:solidFill>
                  <a:srgbClr val="e87722"/>
                </a:solidFill>
                <a:latin typeface="Arial Narrow"/>
              </a:rPr>
              <a:t> </a:t>
            </a:r>
            <a:r>
              <a:rPr b="0" lang="en-US" sz="600" spc="-1" strike="noStrike">
                <a:solidFill>
                  <a:srgbClr val="005386"/>
                </a:solidFill>
                <a:latin typeface="Arial Narrow"/>
              </a:rPr>
              <a:t>© Dassault Systèmes | Confidential Information | 10/11/2017 | ref.: 3DS_Document_2015</a:t>
            </a:r>
            <a:endParaRPr b="0" lang="fr-FR" sz="600" spc="-1" strike="noStrike">
              <a:latin typeface="Calibri"/>
            </a:endParaRPr>
          </a:p>
        </p:txBody>
      </p:sp>
      <p:pic>
        <p:nvPicPr>
          <p:cNvPr id="347" name="Picture 8" descr=""/>
          <p:cNvPicPr/>
          <p:nvPr/>
        </p:nvPicPr>
        <p:blipFill>
          <a:blip r:embed="rId2"/>
          <a:stretch/>
        </p:blipFill>
        <p:spPr>
          <a:xfrm>
            <a:off x="5959800" y="4719600"/>
            <a:ext cx="2644920" cy="243360"/>
          </a:xfrm>
          <a:prstGeom prst="rect">
            <a:avLst/>
          </a:prstGeom>
          <a:ln w="0">
            <a:noFill/>
          </a:ln>
        </p:spPr>
      </p:pic>
      <p:sp>
        <p:nvSpPr>
          <p:cNvPr id="348" name="PlaceHolder 1"/>
          <p:cNvSpPr>
            <a:spLocks noGrp="1"/>
          </p:cNvSpPr>
          <p:nvPr>
            <p:ph type="body"/>
          </p:nvPr>
        </p:nvSpPr>
        <p:spPr>
          <a:xfrm>
            <a:off x="719640" y="843120"/>
            <a:ext cx="7926120" cy="3071160"/>
          </a:xfrm>
          <a:prstGeom prst="rect">
            <a:avLst/>
          </a:prstGeom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Click to add subtitle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title"/>
          </p:nvPr>
        </p:nvSpPr>
        <p:spPr>
          <a:xfrm>
            <a:off x="719640" y="361800"/>
            <a:ext cx="7920360" cy="373680"/>
          </a:xfrm>
          <a:prstGeom prst="rect">
            <a:avLst/>
          </a:prstGeom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Click to edit Master title style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719640" y="1276200"/>
            <a:ext cx="7950600" cy="3167280"/>
          </a:xfrm>
          <a:prstGeom prst="rect">
            <a:avLst/>
          </a:prstGeom>
        </p:spPr>
        <p:txBody>
          <a:bodyPr lIns="87840" rIns="87840" tIns="43920" bIns="43920">
            <a:noAutofit/>
          </a:bodyPr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Click to edit Master text styles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Second level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Third level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3" marL="857160" indent="-17892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"/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Fourth level</a:t>
            </a:r>
            <a:endParaRPr b="0" lang="en-US" sz="1400" spc="-1" strike="noStrike">
              <a:solidFill>
                <a:srgbClr val="005386"/>
              </a:solidFill>
              <a:latin typeface="Arial Narrow"/>
            </a:endParaRPr>
          </a:p>
          <a:p>
            <a:pPr marL="9144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Fifth level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package" Target="../embeddings/oleObject1.xlsx"/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61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37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slideLayout" Target="../slideLayouts/slideLayout37.xml"/><Relationship Id="rId8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9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7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slideLayout" Target="../slideLayouts/slideLayout7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slideLayout" Target="../slideLayouts/slideLayout7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slideLayout" Target="../slideLayouts/slideLayout7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slideLayout" Target="../slideLayouts/slideLayout7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/>
          <p:nvPr/>
        </p:nvSpPr>
        <p:spPr>
          <a:xfrm>
            <a:off x="3852000" y="624240"/>
            <a:ext cx="4752000" cy="7754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P&amp;O and data organization 15x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37" name="Text Placeholder 2"/>
          <p:cNvSpPr txBox="1"/>
          <p:nvPr/>
        </p:nvSpPr>
        <p:spPr>
          <a:xfrm>
            <a:off x="4572000" y="1491480"/>
            <a:ext cx="4032000" cy="4312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marL="228600" indent="-228240" algn="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COMSAT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Life cycle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531" name="Picture 2" descr="http://qahelp.dsone.3ds.com/2015x/english/DSDoc/RaceConceptImages/GenericMaturityLifecycle.png"/>
          <p:cNvPicPr/>
          <p:nvPr/>
        </p:nvPicPr>
        <p:blipFill>
          <a:blip r:embed="rId1"/>
          <a:stretch/>
        </p:blipFill>
        <p:spPr>
          <a:xfrm>
            <a:off x="301680" y="1809720"/>
            <a:ext cx="2590560" cy="23619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532" name=""/>
          <p:cNvGraphicFramePr/>
          <p:nvPr/>
        </p:nvGraphicFramePr>
        <p:xfrm>
          <a:off x="2895480" y="931680"/>
          <a:ext cx="6095520" cy="3746160"/>
        </p:xfrm>
        <a:graphic>
          <a:graphicData uri="http://schemas.openxmlformats.org/presentationml/2006/ole">
            <p:oleObj progId="Excel.Sheet.12" r:id="rId2" spid="">
              <p:embed/>
              <p:pic>
                <p:nvPicPr>
                  <p:cNvPr id="533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2895480" y="931680"/>
                    <a:ext cx="6095520" cy="37461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34" name="Content Placeholder 6"/>
          <p:cNvSpPr txBox="1"/>
          <p:nvPr/>
        </p:nvSpPr>
        <p:spPr>
          <a:xfrm>
            <a:off x="863640" y="879480"/>
            <a:ext cx="7776720" cy="356400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35" name="Rectangular Callout 2"/>
          <p:cNvSpPr/>
          <p:nvPr/>
        </p:nvSpPr>
        <p:spPr>
          <a:xfrm>
            <a:off x="313200" y="946800"/>
            <a:ext cx="2370960" cy="456840"/>
          </a:xfrm>
          <a:prstGeom prst="wedgeRectCallout">
            <a:avLst>
              <a:gd name="adj1" fmla="val 3630"/>
              <a:gd name="adj2" fmla="val 129166"/>
            </a:avLst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Decision needed on states  &amp; transitions removal  and Names. </a:t>
            </a:r>
            <a:endParaRPr b="0" lang="fr-FR" sz="1400" spc="-1" strike="noStrike">
              <a:latin typeface="Calibri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4"/>
          <a:stretch/>
        </p:blipFill>
        <p:spPr>
          <a:xfrm>
            <a:off x="2895480" y="927000"/>
            <a:ext cx="6095880" cy="374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 Placeholder 1"/>
          <p:cNvSpPr txBox="1"/>
          <p:nvPr/>
        </p:nvSpPr>
        <p:spPr>
          <a:xfrm>
            <a:off x="723960" y="743040"/>
            <a:ext cx="7848360" cy="39636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Main Principles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38" name="Title 2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5386"/>
                </a:solidFill>
                <a:latin typeface="Arial Narrow"/>
              </a:rPr>
              <a:t>3D Experience “One-Click” Fundamentals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39" name="Content Placeholder 3"/>
          <p:cNvSpPr txBox="1"/>
          <p:nvPr/>
        </p:nvSpPr>
        <p:spPr>
          <a:xfrm>
            <a:off x="794160" y="1118880"/>
            <a:ext cx="8070480" cy="335232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rmAutofit/>
          </a:bodyPr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005386"/>
                </a:solidFill>
                <a:latin typeface="Arial Narrow"/>
              </a:rPr>
              <a:t>Administration: Collaborative Deployment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1" lang="en-US" sz="1200" spc="-1" strike="noStrike">
                <a:solidFill>
                  <a:srgbClr val="005386"/>
                </a:solidFill>
                <a:latin typeface="Arial Narrow"/>
              </a:rPr>
              <a:t>Collaborative Spaces </a:t>
            </a: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with “</a:t>
            </a:r>
            <a:r>
              <a:rPr b="0" lang="en-US" sz="1200" spc="-1" strike="noStrike" u="sng">
                <a:solidFill>
                  <a:srgbClr val="005386"/>
                </a:solidFill>
                <a:uFillTx/>
                <a:latin typeface="Arial Narrow"/>
              </a:rPr>
              <a:t>Public, Protected, Private</a:t>
            </a: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” access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1" lang="en-US" sz="1200" spc="-1" strike="noStrike">
                <a:solidFill>
                  <a:srgbClr val="005386"/>
                </a:solidFill>
                <a:latin typeface="Arial Narrow"/>
              </a:rPr>
              <a:t>Organizations</a:t>
            </a: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 </a:t>
            </a:r>
            <a:r>
              <a:rPr b="0" lang="en-US" sz="1200" spc="-1" strike="noStrike" u="sng">
                <a:solidFill>
                  <a:srgbClr val="005386"/>
                </a:solidFill>
                <a:uFillTx/>
                <a:latin typeface="Arial Narrow"/>
              </a:rPr>
              <a:t>ascendant</a:t>
            </a: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 access for publish/promote business processes 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200" spc="-1" strike="noStrike" u="sng">
                <a:solidFill>
                  <a:srgbClr val="005386"/>
                </a:solidFill>
                <a:uFillTx/>
                <a:latin typeface="Arial Narrow"/>
              </a:rPr>
              <a:t>Pre-defined</a:t>
            </a: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 </a:t>
            </a:r>
            <a:r>
              <a:rPr b="1" lang="en-US" sz="1200" spc="-1" strike="noStrike">
                <a:solidFill>
                  <a:srgbClr val="005386"/>
                </a:solidFill>
                <a:latin typeface="Arial Narrow"/>
              </a:rPr>
              <a:t>set of roles </a:t>
            </a: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enabling consistent and fast deployment 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005386"/>
                </a:solidFill>
                <a:latin typeface="Arial Narrow"/>
              </a:rPr>
              <a:t>Content: Consistent Collaboration between 3DS apps 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Streamlined behaviors thanks to </a:t>
            </a:r>
            <a:r>
              <a:rPr b="1" lang="en-US" sz="1200" spc="-1" strike="noStrike">
                <a:solidFill>
                  <a:srgbClr val="005386"/>
                </a:solidFill>
                <a:latin typeface="Arial Narrow"/>
              </a:rPr>
              <a:t>classification of data </a:t>
            </a: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to implement collaborative processes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Pre-defined </a:t>
            </a: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life cycle maturity states </a:t>
            </a: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for consistent collaboration of content</a:t>
            </a:r>
            <a:endParaRPr b="0" lang="en-US" sz="1000" spc="-72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Read / Write security access vs. Roles</a:t>
            </a:r>
            <a:endParaRPr b="0" lang="en-US" sz="1000" spc="-72" strike="noStrike">
              <a:solidFill>
                <a:srgbClr val="005386"/>
              </a:solidFill>
              <a:latin typeface="Arial Narrow"/>
            </a:endParaRPr>
          </a:p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005386"/>
                </a:solidFill>
                <a:latin typeface="Arial Narrow"/>
              </a:rPr>
              <a:t>Configurable behaviors: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Configuring Content Security Read / Write access 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Configuring Business Processes (e.g. Life Cycle, Naming)</a:t>
            </a:r>
            <a:endParaRPr b="0" lang="en-US" sz="12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540" name="Picture 3" descr=""/>
          <p:cNvPicPr/>
          <p:nvPr/>
        </p:nvPicPr>
        <p:blipFill>
          <a:blip r:embed="rId1"/>
          <a:stretch/>
        </p:blipFill>
        <p:spPr>
          <a:xfrm>
            <a:off x="6781680" y="1056600"/>
            <a:ext cx="2172600" cy="13356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pic>
        <p:nvPicPr>
          <p:cNvPr id="541" name="Picture 2" descr=""/>
          <p:cNvPicPr/>
          <p:nvPr/>
        </p:nvPicPr>
        <p:blipFill>
          <a:blip r:embed="rId2"/>
          <a:stretch/>
        </p:blipFill>
        <p:spPr>
          <a:xfrm>
            <a:off x="3886200" y="3430440"/>
            <a:ext cx="2895120" cy="320760"/>
          </a:xfrm>
          <a:prstGeom prst="rect">
            <a:avLst/>
          </a:prstGeom>
          <a:ln w="0">
            <a:noFill/>
          </a:ln>
        </p:spPr>
      </p:pic>
      <p:pic>
        <p:nvPicPr>
          <p:cNvPr id="542" name="Picture 3" descr=""/>
          <p:cNvPicPr/>
          <p:nvPr/>
        </p:nvPicPr>
        <p:blipFill>
          <a:blip r:embed="rId3"/>
          <a:stretch/>
        </p:blipFill>
        <p:spPr>
          <a:xfrm>
            <a:off x="6922080" y="2535120"/>
            <a:ext cx="1942560" cy="1209240"/>
          </a:xfrm>
          <a:prstGeom prst="rect">
            <a:avLst/>
          </a:prstGeom>
          <a:ln w="0">
            <a:noFill/>
          </a:ln>
        </p:spPr>
      </p:pic>
      <p:pic>
        <p:nvPicPr>
          <p:cNvPr id="543" name="Picture 4" descr=""/>
          <p:cNvPicPr/>
          <p:nvPr/>
        </p:nvPicPr>
        <p:blipFill>
          <a:blip r:embed="rId4"/>
          <a:stretch/>
        </p:blipFill>
        <p:spPr>
          <a:xfrm>
            <a:off x="5867280" y="1041120"/>
            <a:ext cx="790560" cy="1322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pic>
        <p:nvPicPr>
          <p:cNvPr id="544" name="Picture 5" descr=""/>
          <p:cNvPicPr/>
          <p:nvPr/>
        </p:nvPicPr>
        <p:blipFill>
          <a:blip r:embed="rId5"/>
          <a:stretch/>
        </p:blipFill>
        <p:spPr>
          <a:xfrm>
            <a:off x="5471280" y="3782160"/>
            <a:ext cx="2072160" cy="696600"/>
          </a:xfrm>
          <a:prstGeom prst="rect">
            <a:avLst/>
          </a:prstGeom>
          <a:ln w="0">
            <a:noFill/>
          </a:ln>
        </p:spPr>
      </p:pic>
      <p:sp>
        <p:nvSpPr>
          <p:cNvPr id="545" name="TextBox 4"/>
          <p:cNvSpPr/>
          <p:nvPr/>
        </p:nvSpPr>
        <p:spPr>
          <a:xfrm>
            <a:off x="5867640" y="841320"/>
            <a:ext cx="81036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800" spc="-1" strike="noStrike" u="sng">
                <a:solidFill>
                  <a:srgbClr val="005386"/>
                </a:solidFill>
                <a:uFillTx/>
                <a:latin typeface="Arial Narrow"/>
              </a:rPr>
              <a:t>Business Roles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546" name="TextBox 10"/>
          <p:cNvSpPr/>
          <p:nvPr/>
        </p:nvSpPr>
        <p:spPr>
          <a:xfrm>
            <a:off x="6875640" y="754560"/>
            <a:ext cx="179928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800" spc="-1" strike="noStrike" u="sng">
                <a:solidFill>
                  <a:srgbClr val="005386"/>
                </a:solidFill>
                <a:uFillTx/>
                <a:latin typeface="Arial Narrow"/>
              </a:rPr>
              <a:t>Collaborative Spaces &amp; Organizations</a:t>
            </a:r>
            <a:endParaRPr b="0" lang="fr-FR" sz="8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P&amp;O updates impacts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48" name="Content Placeholder 2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rmAutofit fontScale="77000"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Organization: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Rename (organization name is updated)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No impact on existing data, no migration needed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Be carefull login credential might has been stored (login tickets, etc…)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3" marL="857160" indent="-17892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"/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Ex: 3DIndex store its credentials so if the security context used for 3DIndex is impacted by the organization renaming then the 3DIndex environement has to be updated</a:t>
            </a:r>
            <a:endParaRPr b="0" lang="en-US" sz="14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Re-organization (Change parent)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No impact on existing data, no migration needed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Be carrefull, the visibility of the data could be updated accordingly to the no organization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Collaborative space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Rename collaborative space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No impact on existing data, no migration needed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Collab space cannot be deleted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Remove all security context allow to « hide » it to users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3" marL="857160" indent="-17892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"/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Be carrefull even without security context users might be able to see data</a:t>
            </a:r>
            <a:endParaRPr b="0" lang="en-US" sz="14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6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6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600" spc="-1" strike="noStrike">
              <a:solidFill>
                <a:srgbClr val="005386"/>
              </a:solidFill>
              <a:latin typeface="Arial Narrow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itle 1"/>
          <p:cNvSpPr txBox="1"/>
          <p:nvPr/>
        </p:nvSpPr>
        <p:spPr>
          <a:xfrm>
            <a:off x="3406320" y="891360"/>
            <a:ext cx="547848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 Narrow"/>
              </a:rPr>
              <a:t>P&amp;O OneClick in Practice for ADS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50" name="Text Placeholder 2"/>
          <p:cNvSpPr txBox="1"/>
          <p:nvPr/>
        </p:nvSpPr>
        <p:spPr>
          <a:xfrm>
            <a:off x="4572000" y="1491480"/>
            <a:ext cx="4032000" cy="4312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CS family &amp; Linking rules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52" name="Content Placeholder 2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Standard CS data can only use (as a child) data from Standard CS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Private, Protected, Public CS can use data coming from any CS family including Standard (no linking rule)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53" name="Rectangle 3"/>
          <p:cNvSpPr/>
          <p:nvPr/>
        </p:nvSpPr>
        <p:spPr>
          <a:xfrm>
            <a:off x="3574440" y="2019600"/>
            <a:ext cx="1225800" cy="2544480"/>
          </a:xfrm>
          <a:prstGeom prst="rect">
            <a:avLst/>
          </a:prstGeom>
          <a:solidFill>
            <a:srgbClr val="84bd00"/>
          </a:solidFill>
          <a:ln>
            <a:solidFill>
              <a:srgbClr val="618b00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 Narrow"/>
              </a:rPr>
              <a:t>Standard CS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554" name="Rectangle 4"/>
          <p:cNvSpPr/>
          <p:nvPr/>
        </p:nvSpPr>
        <p:spPr>
          <a:xfrm>
            <a:off x="5166360" y="2019600"/>
            <a:ext cx="1271520" cy="254448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 Narrow"/>
              </a:rPr>
              <a:t>Private CS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555" name="Rectangle 5"/>
          <p:cNvSpPr/>
          <p:nvPr/>
        </p:nvSpPr>
        <p:spPr>
          <a:xfrm>
            <a:off x="6621840" y="2019600"/>
            <a:ext cx="1165320" cy="254448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 Narrow"/>
              </a:rPr>
              <a:t>Private CS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556" name="Rectangle 6"/>
          <p:cNvSpPr/>
          <p:nvPr/>
        </p:nvSpPr>
        <p:spPr>
          <a:xfrm>
            <a:off x="7871400" y="2019600"/>
            <a:ext cx="1173240" cy="254448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 Narrow"/>
              </a:rPr>
              <a:t>Public CS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557" name="Rectangle 7"/>
          <p:cNvSpPr/>
          <p:nvPr/>
        </p:nvSpPr>
        <p:spPr>
          <a:xfrm>
            <a:off x="3741480" y="246888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Rectangle 8"/>
          <p:cNvSpPr/>
          <p:nvPr/>
        </p:nvSpPr>
        <p:spPr>
          <a:xfrm>
            <a:off x="5440680" y="246888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Straight Arrow Connector 10"/>
          <p:cNvSpPr/>
          <p:nvPr/>
        </p:nvSpPr>
        <p:spPr>
          <a:xfrm>
            <a:off x="4518720" y="2647800"/>
            <a:ext cx="92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Rectangle 11"/>
          <p:cNvSpPr/>
          <p:nvPr/>
        </p:nvSpPr>
        <p:spPr>
          <a:xfrm>
            <a:off x="3749040" y="289548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Rectangle 12"/>
          <p:cNvSpPr/>
          <p:nvPr/>
        </p:nvSpPr>
        <p:spPr>
          <a:xfrm>
            <a:off x="5448240" y="289548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Straight Arrow Connector 13"/>
          <p:cNvSpPr/>
          <p:nvPr/>
        </p:nvSpPr>
        <p:spPr>
          <a:xfrm>
            <a:off x="4526280" y="3074760"/>
            <a:ext cx="92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rgbClr val="00b050"/>
            </a:solidFill>
            <a:round/>
            <a:head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Rectangle 14"/>
          <p:cNvSpPr/>
          <p:nvPr/>
        </p:nvSpPr>
        <p:spPr>
          <a:xfrm>
            <a:off x="5433120" y="332244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Rectangle 15"/>
          <p:cNvSpPr/>
          <p:nvPr/>
        </p:nvSpPr>
        <p:spPr>
          <a:xfrm>
            <a:off x="6842880" y="332244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Straight Arrow Connector 16"/>
          <p:cNvSpPr/>
          <p:nvPr/>
        </p:nvSpPr>
        <p:spPr>
          <a:xfrm>
            <a:off x="6210360" y="3501360"/>
            <a:ext cx="632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rgbClr val="00b050"/>
            </a:solidFill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Rectangle 18"/>
          <p:cNvSpPr/>
          <p:nvPr/>
        </p:nvSpPr>
        <p:spPr>
          <a:xfrm>
            <a:off x="6842880" y="271260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Straight Arrow Connector 19"/>
          <p:cNvSpPr/>
          <p:nvPr/>
        </p:nvSpPr>
        <p:spPr>
          <a:xfrm>
            <a:off x="7620120" y="2891880"/>
            <a:ext cx="545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rgbClr val="00b050"/>
            </a:solidFill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Rectangle 20"/>
          <p:cNvSpPr/>
          <p:nvPr/>
        </p:nvSpPr>
        <p:spPr>
          <a:xfrm>
            <a:off x="8165520" y="271260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Rectangle 25"/>
          <p:cNvSpPr/>
          <p:nvPr/>
        </p:nvSpPr>
        <p:spPr>
          <a:xfrm>
            <a:off x="419760" y="363492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Father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70" name="Rectangle 26"/>
          <p:cNvSpPr/>
          <p:nvPr/>
        </p:nvSpPr>
        <p:spPr>
          <a:xfrm>
            <a:off x="1837080" y="363492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Child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71" name="Straight Arrow Connector 27"/>
          <p:cNvSpPr/>
          <p:nvPr/>
        </p:nvSpPr>
        <p:spPr>
          <a:xfrm>
            <a:off x="1197000" y="3813840"/>
            <a:ext cx="63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Rectangle 29"/>
          <p:cNvSpPr/>
          <p:nvPr/>
        </p:nvSpPr>
        <p:spPr>
          <a:xfrm>
            <a:off x="441000" y="258444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Father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73" name="Rectangle 30"/>
          <p:cNvSpPr/>
          <p:nvPr/>
        </p:nvSpPr>
        <p:spPr>
          <a:xfrm>
            <a:off x="1858320" y="258444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Child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74" name="Straight Arrow Connector 31"/>
          <p:cNvSpPr/>
          <p:nvPr/>
        </p:nvSpPr>
        <p:spPr>
          <a:xfrm>
            <a:off x="1218240" y="2763720"/>
            <a:ext cx="63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rgbClr val="00b05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ross 34"/>
          <p:cNvSpPr/>
          <p:nvPr/>
        </p:nvSpPr>
        <p:spPr>
          <a:xfrm rot="18639000">
            <a:off x="4829760" y="2490120"/>
            <a:ext cx="327240" cy="315720"/>
          </a:xfrm>
          <a:prstGeom prst="plus">
            <a:avLst>
              <a:gd name="adj" fmla="val 45968"/>
            </a:avLst>
          </a:prstGeom>
          <a:solidFill>
            <a:schemeClr val="bg2"/>
          </a:solidFill>
          <a:ln>
            <a:solidFill>
              <a:srgbClr val="e7731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576" name="Cross 35"/>
          <p:cNvSpPr/>
          <p:nvPr/>
        </p:nvSpPr>
        <p:spPr>
          <a:xfrm rot="18639000">
            <a:off x="1301040" y="3657240"/>
            <a:ext cx="327240" cy="315720"/>
          </a:xfrm>
          <a:prstGeom prst="plus">
            <a:avLst>
              <a:gd name="adj" fmla="val 45968"/>
            </a:avLst>
          </a:prstGeom>
          <a:solidFill>
            <a:schemeClr val="bg2"/>
          </a:solidFill>
          <a:ln>
            <a:solidFill>
              <a:srgbClr val="e7731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577" name="TextBox 36"/>
          <p:cNvSpPr/>
          <p:nvPr/>
        </p:nvSpPr>
        <p:spPr>
          <a:xfrm>
            <a:off x="813240" y="4012200"/>
            <a:ext cx="12981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Forbidden link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78" name="TextBox 37"/>
          <p:cNvSpPr/>
          <p:nvPr/>
        </p:nvSpPr>
        <p:spPr>
          <a:xfrm>
            <a:off x="902520" y="2942640"/>
            <a:ext cx="134712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Authorized link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79" name="Rectangle 39"/>
          <p:cNvSpPr/>
          <p:nvPr/>
        </p:nvSpPr>
        <p:spPr>
          <a:xfrm>
            <a:off x="3733920" y="368640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Rectangle 40"/>
          <p:cNvSpPr/>
          <p:nvPr/>
        </p:nvSpPr>
        <p:spPr>
          <a:xfrm>
            <a:off x="8165520" y="368640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Straight Arrow Connector 41"/>
          <p:cNvSpPr/>
          <p:nvPr/>
        </p:nvSpPr>
        <p:spPr>
          <a:xfrm>
            <a:off x="4511160" y="3865320"/>
            <a:ext cx="365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ross 43"/>
          <p:cNvSpPr/>
          <p:nvPr/>
        </p:nvSpPr>
        <p:spPr>
          <a:xfrm rot="18639000">
            <a:off x="5909760" y="3705480"/>
            <a:ext cx="327240" cy="315720"/>
          </a:xfrm>
          <a:prstGeom prst="plus">
            <a:avLst>
              <a:gd name="adj" fmla="val 45968"/>
            </a:avLst>
          </a:prstGeom>
          <a:solidFill>
            <a:schemeClr val="bg2"/>
          </a:solidFill>
          <a:ln>
            <a:solidFill>
              <a:srgbClr val="e7731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583" name="Rectangle 44"/>
          <p:cNvSpPr/>
          <p:nvPr/>
        </p:nvSpPr>
        <p:spPr>
          <a:xfrm>
            <a:off x="3730680" y="409068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Straight Arrow Connector 45"/>
          <p:cNvSpPr/>
          <p:nvPr/>
        </p:nvSpPr>
        <p:spPr>
          <a:xfrm>
            <a:off x="4507920" y="4269600"/>
            <a:ext cx="3669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rgbClr val="00b050"/>
            </a:solidFill>
            <a:round/>
            <a:head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Rectangle 46"/>
          <p:cNvSpPr/>
          <p:nvPr/>
        </p:nvSpPr>
        <p:spPr>
          <a:xfrm>
            <a:off x="8177400" y="4090680"/>
            <a:ext cx="776880" cy="3578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 Placeholder 1"/>
          <p:cNvSpPr txBox="1"/>
          <p:nvPr/>
        </p:nvSpPr>
        <p:spPr>
          <a:xfrm>
            <a:off x="1367640" y="879480"/>
            <a:ext cx="7272360" cy="6476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marL="228600" indent="-228240" algn="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Visibility in practice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87" name="Text Placeholder 2"/>
          <p:cNvSpPr txBox="1"/>
          <p:nvPr/>
        </p:nvSpPr>
        <p:spPr>
          <a:xfrm>
            <a:off x="1368360" y="1707480"/>
            <a:ext cx="7272000" cy="46800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marL="228600" indent="-228240" algn="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Collaborative Space / Organisation / Cummulated CTX 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Organizations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89" name="Rectangle 3"/>
          <p:cNvSpPr/>
          <p:nvPr/>
        </p:nvSpPr>
        <p:spPr>
          <a:xfrm>
            <a:off x="3077280" y="1242360"/>
            <a:ext cx="1803240" cy="60516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ADS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90" name="Rectangle 4"/>
          <p:cNvSpPr/>
          <p:nvPr/>
        </p:nvSpPr>
        <p:spPr>
          <a:xfrm>
            <a:off x="383400" y="2838600"/>
            <a:ext cx="1803240" cy="605160"/>
          </a:xfrm>
          <a:prstGeom prst="rect">
            <a:avLst/>
          </a:prstGeom>
          <a:solidFill>
            <a:srgbClr val="00b2a9"/>
          </a:solidFill>
          <a:ln>
            <a:solidFill>
              <a:srgbClr val="00837d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MDO_TLS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91" name="Rectangle 5"/>
          <p:cNvSpPr/>
          <p:nvPr/>
        </p:nvSpPr>
        <p:spPr>
          <a:xfrm>
            <a:off x="2339640" y="2838600"/>
            <a:ext cx="1803240" cy="605160"/>
          </a:xfrm>
          <a:prstGeom prst="rect">
            <a:avLst/>
          </a:prstGeom>
          <a:solidFill>
            <a:srgbClr val="00b2a9"/>
          </a:solidFill>
          <a:ln>
            <a:solidFill>
              <a:srgbClr val="00837d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MDO_STV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92" name="Rectangle 6"/>
          <p:cNvSpPr/>
          <p:nvPr/>
        </p:nvSpPr>
        <p:spPr>
          <a:xfrm>
            <a:off x="4295520" y="2838600"/>
            <a:ext cx="1803240" cy="605160"/>
          </a:xfrm>
          <a:prstGeom prst="rect">
            <a:avLst/>
          </a:prstGeom>
          <a:solidFill>
            <a:srgbClr val="00b2a9"/>
          </a:solidFill>
          <a:ln>
            <a:solidFill>
              <a:srgbClr val="00837d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MDO_FDH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93" name="Rectangle 7"/>
          <p:cNvSpPr/>
          <p:nvPr/>
        </p:nvSpPr>
        <p:spPr>
          <a:xfrm>
            <a:off x="6251400" y="2838600"/>
            <a:ext cx="1803240" cy="605160"/>
          </a:xfrm>
          <a:prstGeom prst="rect">
            <a:avLst/>
          </a:prstGeom>
          <a:solidFill>
            <a:srgbClr val="00b2a9"/>
          </a:solidFill>
          <a:ln>
            <a:solidFill>
              <a:srgbClr val="00837d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MDO_PTH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94" name="Elbow Connector 9"/>
          <p:cNvSpPr/>
          <p:nvPr/>
        </p:nvSpPr>
        <p:spPr>
          <a:xfrm rot="5400000">
            <a:off x="2136960" y="996120"/>
            <a:ext cx="990360" cy="26935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73d77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Elbow Connector 11"/>
          <p:cNvSpPr/>
          <p:nvPr/>
        </p:nvSpPr>
        <p:spPr>
          <a:xfrm rot="5400000">
            <a:off x="3115080" y="1974240"/>
            <a:ext cx="990360" cy="73764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73d77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Elbow Connector 13"/>
          <p:cNvSpPr/>
          <p:nvPr/>
        </p:nvSpPr>
        <p:spPr>
          <a:xfrm flipH="1" rot="16200000">
            <a:off x="4093200" y="1734120"/>
            <a:ext cx="990360" cy="12175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73d77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Elbow Connector 15"/>
          <p:cNvSpPr/>
          <p:nvPr/>
        </p:nvSpPr>
        <p:spPr>
          <a:xfrm flipH="1" rot="16200000">
            <a:off x="5070960" y="756000"/>
            <a:ext cx="990360" cy="317376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73d77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Rectangle 12"/>
          <p:cNvSpPr/>
          <p:nvPr/>
        </p:nvSpPr>
        <p:spPr>
          <a:xfrm>
            <a:off x="7052400" y="316080"/>
            <a:ext cx="1108080" cy="23292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Company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599" name="Rectangle 14"/>
          <p:cNvSpPr/>
          <p:nvPr/>
        </p:nvSpPr>
        <p:spPr>
          <a:xfrm>
            <a:off x="7052400" y="612360"/>
            <a:ext cx="1108080" cy="302400"/>
          </a:xfrm>
          <a:prstGeom prst="rect">
            <a:avLst/>
          </a:prstGeom>
          <a:solidFill>
            <a:srgbClr val="00b2a9"/>
          </a:solidFill>
          <a:ln>
            <a:solidFill>
              <a:srgbClr val="00837d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Department</a:t>
            </a:r>
            <a:endParaRPr b="0" lang="fr-FR" sz="17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Rounded Rectangle 3"/>
          <p:cNvSpPr/>
          <p:nvPr/>
        </p:nvSpPr>
        <p:spPr>
          <a:xfrm>
            <a:off x="2883600" y="2709360"/>
            <a:ext cx="373356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01" name="Rounded Rectangle 4"/>
          <p:cNvSpPr/>
          <p:nvPr/>
        </p:nvSpPr>
        <p:spPr>
          <a:xfrm>
            <a:off x="2883600" y="2057400"/>
            <a:ext cx="373356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02" name="Rounded Rectangle 5"/>
          <p:cNvSpPr/>
          <p:nvPr/>
        </p:nvSpPr>
        <p:spPr>
          <a:xfrm>
            <a:off x="2887920" y="3032640"/>
            <a:ext cx="373356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03" name="Rounded Rectangle 6"/>
          <p:cNvSpPr/>
          <p:nvPr/>
        </p:nvSpPr>
        <p:spPr>
          <a:xfrm>
            <a:off x="2883600" y="2380680"/>
            <a:ext cx="373356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04" name="Rounded Rectangle 16"/>
          <p:cNvSpPr/>
          <p:nvPr/>
        </p:nvSpPr>
        <p:spPr>
          <a:xfrm>
            <a:off x="4030920" y="1447920"/>
            <a:ext cx="2377080" cy="220176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605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Reference data set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606" name="TextBox 7"/>
          <p:cNvSpPr/>
          <p:nvPr/>
        </p:nvSpPr>
        <p:spPr>
          <a:xfrm>
            <a:off x="2882160" y="2402280"/>
            <a:ext cx="9111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SAT2_CS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607" name="TextBox 8"/>
          <p:cNvSpPr/>
          <p:nvPr/>
        </p:nvSpPr>
        <p:spPr>
          <a:xfrm>
            <a:off x="2884680" y="2730960"/>
            <a:ext cx="9086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STANDARD_CS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608" name="TextBox 9"/>
          <p:cNvSpPr/>
          <p:nvPr/>
        </p:nvSpPr>
        <p:spPr>
          <a:xfrm>
            <a:off x="2882160" y="2079000"/>
            <a:ext cx="97740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SAT1_CS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609" name="Rounded Rectangle 14"/>
          <p:cNvSpPr/>
          <p:nvPr/>
        </p:nvSpPr>
        <p:spPr>
          <a:xfrm>
            <a:off x="4261320" y="1738080"/>
            <a:ext cx="621360" cy="170532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610" name="TextBox 15"/>
          <p:cNvSpPr/>
          <p:nvPr/>
        </p:nvSpPr>
        <p:spPr>
          <a:xfrm>
            <a:off x="4261320" y="1802880"/>
            <a:ext cx="62136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MDO_STV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611" name="TextBox 17"/>
          <p:cNvSpPr/>
          <p:nvPr/>
        </p:nvSpPr>
        <p:spPr>
          <a:xfrm>
            <a:off x="4876560" y="1502640"/>
            <a:ext cx="7916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ADS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612" name="Rounded Rectangle 28"/>
          <p:cNvSpPr/>
          <p:nvPr/>
        </p:nvSpPr>
        <p:spPr>
          <a:xfrm>
            <a:off x="4939920" y="1733400"/>
            <a:ext cx="621360" cy="170820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613" name="TextBox 29"/>
          <p:cNvSpPr/>
          <p:nvPr/>
        </p:nvSpPr>
        <p:spPr>
          <a:xfrm>
            <a:off x="4947480" y="1798200"/>
            <a:ext cx="62136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MDO_TLS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614" name="TextBox 33"/>
          <p:cNvSpPr/>
          <p:nvPr/>
        </p:nvSpPr>
        <p:spPr>
          <a:xfrm>
            <a:off x="2935800" y="3054600"/>
            <a:ext cx="8575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COMP_CS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615" name="TextBox 36"/>
          <p:cNvSpPr/>
          <p:nvPr/>
        </p:nvSpPr>
        <p:spPr>
          <a:xfrm rot="16200000">
            <a:off x="1853280" y="2516040"/>
            <a:ext cx="13762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Collaborative Spaces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616" name="Rounded Rectangle 45"/>
          <p:cNvSpPr/>
          <p:nvPr/>
        </p:nvSpPr>
        <p:spPr>
          <a:xfrm>
            <a:off x="2695320" y="243684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Pri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617" name="TextBox 61"/>
          <p:cNvSpPr/>
          <p:nvPr/>
        </p:nvSpPr>
        <p:spPr>
          <a:xfrm>
            <a:off x="4638960" y="1118520"/>
            <a:ext cx="1045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Organizations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618" name="Rounded Rectangle 62"/>
          <p:cNvSpPr/>
          <p:nvPr/>
        </p:nvSpPr>
        <p:spPr>
          <a:xfrm>
            <a:off x="2720160" y="276588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Pub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619" name="Rounded Rectangle 63"/>
          <p:cNvSpPr/>
          <p:nvPr/>
        </p:nvSpPr>
        <p:spPr>
          <a:xfrm>
            <a:off x="2720160" y="308916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Std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620" name="Rounded Rectangle 64"/>
          <p:cNvSpPr/>
          <p:nvPr/>
        </p:nvSpPr>
        <p:spPr>
          <a:xfrm>
            <a:off x="2695320" y="211356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Pri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621" name="Oval 123"/>
          <p:cNvSpPr/>
          <p:nvPr/>
        </p:nvSpPr>
        <p:spPr>
          <a:xfrm>
            <a:off x="5006160" y="209916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1TLS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622" name="Oval 56"/>
          <p:cNvSpPr/>
          <p:nvPr/>
        </p:nvSpPr>
        <p:spPr>
          <a:xfrm>
            <a:off x="4320000" y="210600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1STV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623" name="Oval 59"/>
          <p:cNvSpPr/>
          <p:nvPr/>
        </p:nvSpPr>
        <p:spPr>
          <a:xfrm>
            <a:off x="4998600" y="243396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2TLS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624" name="Oval 65"/>
          <p:cNvSpPr/>
          <p:nvPr/>
        </p:nvSpPr>
        <p:spPr>
          <a:xfrm>
            <a:off x="4312440" y="242568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2STV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625" name="Oval 66"/>
          <p:cNvSpPr/>
          <p:nvPr/>
        </p:nvSpPr>
        <p:spPr>
          <a:xfrm>
            <a:off x="5020200" y="274788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STLS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626" name="Oval 67"/>
          <p:cNvSpPr/>
          <p:nvPr/>
        </p:nvSpPr>
        <p:spPr>
          <a:xfrm>
            <a:off x="4334040" y="275472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SSTV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627" name="Oval 69"/>
          <p:cNvSpPr/>
          <p:nvPr/>
        </p:nvSpPr>
        <p:spPr>
          <a:xfrm>
            <a:off x="5684760" y="3089160"/>
            <a:ext cx="609120" cy="16776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CADS</a:t>
            </a:r>
            <a:endParaRPr b="0" lang="fr-FR" sz="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1a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629" name="Picture 2" descr=""/>
          <p:cNvPicPr/>
          <p:nvPr/>
        </p:nvPicPr>
        <p:blipFill>
          <a:blip r:embed="rId1"/>
          <a:srcRect l="0" t="0" r="0" b="60185"/>
          <a:stretch/>
        </p:blipFill>
        <p:spPr>
          <a:xfrm>
            <a:off x="5099400" y="0"/>
            <a:ext cx="3817080" cy="621720"/>
          </a:xfrm>
          <a:prstGeom prst="rect">
            <a:avLst/>
          </a:prstGeom>
          <a:ln w="0">
            <a:noFill/>
          </a:ln>
        </p:spPr>
      </p:pic>
      <p:sp>
        <p:nvSpPr>
          <p:cNvPr id="630" name="TextBox 2"/>
          <p:cNvSpPr/>
          <p:nvPr/>
        </p:nvSpPr>
        <p:spPr>
          <a:xfrm>
            <a:off x="1685160" y="73836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631" name="TextBox 70"/>
          <p:cNvSpPr/>
          <p:nvPr/>
        </p:nvSpPr>
        <p:spPr>
          <a:xfrm>
            <a:off x="3047400" y="73836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632" name="TextBox 12"/>
          <p:cNvSpPr/>
          <p:nvPr/>
        </p:nvSpPr>
        <p:spPr>
          <a:xfrm>
            <a:off x="4518720" y="1958040"/>
            <a:ext cx="4397760" cy="69948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SSTV is seen because it is a public data in the same org as the passive CTX (reader on SAT1_CS on MDO_STV)</a:t>
            </a:r>
            <a:endParaRPr b="0" lang="fr-FR" sz="10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1TLS is seen because it is a public data of the CS as the passive CTX (reader on SAT1_CS on MDO_STV)</a:t>
            </a:r>
            <a:endParaRPr b="0" lang="fr-FR" sz="1000" spc="-1" strike="noStrike">
              <a:latin typeface="Calibri"/>
            </a:endParaRPr>
          </a:p>
        </p:txBody>
      </p:sp>
      <p:pic>
        <p:nvPicPr>
          <p:cNvPr id="633" name="Picture 8" descr=""/>
          <p:cNvPicPr/>
          <p:nvPr/>
        </p:nvPicPr>
        <p:blipFill>
          <a:blip r:embed="rId2"/>
          <a:stretch/>
        </p:blipFill>
        <p:spPr>
          <a:xfrm>
            <a:off x="1431360" y="184392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634" name="Picture 9" descr=""/>
          <p:cNvPicPr/>
          <p:nvPr/>
        </p:nvPicPr>
        <p:blipFill>
          <a:blip r:embed="rId3"/>
          <a:stretch/>
        </p:blipFill>
        <p:spPr>
          <a:xfrm>
            <a:off x="1431360" y="287892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635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7" name="Picture 10" descr=""/>
          <p:cNvPicPr/>
          <p:nvPr/>
        </p:nvPicPr>
        <p:blipFill>
          <a:blip r:embed="rId4"/>
          <a:stretch/>
        </p:blipFill>
        <p:spPr>
          <a:xfrm>
            <a:off x="1431360" y="98892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638" name="Picture 11" descr=""/>
          <p:cNvPicPr/>
          <p:nvPr/>
        </p:nvPicPr>
        <p:blipFill>
          <a:blip r:embed="rId5"/>
          <a:stretch/>
        </p:blipFill>
        <p:spPr>
          <a:xfrm>
            <a:off x="1431360" y="392436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639" name="TextBox 195"/>
          <p:cNvSpPr/>
          <p:nvPr/>
        </p:nvSpPr>
        <p:spPr>
          <a:xfrm>
            <a:off x="4518720" y="2726280"/>
            <a:ext cx="4397760" cy="115632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1STV &amp; 2STV are seen beacause of passive CTX</a:t>
            </a:r>
            <a:endParaRPr b="0" lang="fr-FR" sz="10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SSTV is seen because it is a public data in the same org as the passive CTX (reader on SAT1_CS on MDO_STV)</a:t>
            </a:r>
            <a:endParaRPr b="0" lang="fr-FR" sz="10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1TLS is seen because it is a public data of the CS as the passive CTX (reader on SAT1_CS on MDO_STV)</a:t>
            </a:r>
            <a:endParaRPr b="0" lang="fr-FR" sz="10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2TLS is seen because it is a public data of the CS as the passive CTX (reader on SAT2_CS on MDO_STV)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640" name="TextBox 196"/>
          <p:cNvSpPr/>
          <p:nvPr/>
        </p:nvSpPr>
        <p:spPr>
          <a:xfrm>
            <a:off x="4518720" y="3968280"/>
            <a:ext cx="4397760" cy="851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1STV &amp; 1TLS are seen beacause of passive CTX</a:t>
            </a:r>
            <a:endParaRPr b="0" lang="fr-FR" sz="10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SSTV is seen because it is a public data in the same org as the passive CTX (reader on SAT1_CS on MDO_STV)</a:t>
            </a:r>
            <a:endParaRPr b="0" lang="fr-FR" sz="10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STLS is seen because it is a public data in the same org as the passive CTX (reader on SAT1_CS on MDO_TLS)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641" name="TextBox 197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642" name="TextBox 198"/>
          <p:cNvSpPr/>
          <p:nvPr/>
        </p:nvSpPr>
        <p:spPr>
          <a:xfrm>
            <a:off x="4808880" y="7153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COMP on behalf of ADS</a:t>
            </a:r>
            <a:endParaRPr b="0" lang="fr-FR" sz="11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1b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644" name="Picture 2" descr=""/>
          <p:cNvPicPr/>
          <p:nvPr/>
        </p:nvPicPr>
        <p:blipFill>
          <a:blip r:embed="rId1"/>
          <a:srcRect l="0" t="0" r="0" b="60185"/>
          <a:stretch/>
        </p:blipFill>
        <p:spPr>
          <a:xfrm>
            <a:off x="5099400" y="0"/>
            <a:ext cx="3817080" cy="621720"/>
          </a:xfrm>
          <a:prstGeom prst="rect">
            <a:avLst/>
          </a:prstGeom>
          <a:ln w="0">
            <a:noFill/>
          </a:ln>
        </p:spPr>
      </p:pic>
      <p:sp>
        <p:nvSpPr>
          <p:cNvPr id="645" name="TextBox 2"/>
          <p:cNvSpPr/>
          <p:nvPr/>
        </p:nvSpPr>
        <p:spPr>
          <a:xfrm>
            <a:off x="168516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646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647" name="TextBox 12"/>
          <p:cNvSpPr/>
          <p:nvPr/>
        </p:nvSpPr>
        <p:spPr>
          <a:xfrm>
            <a:off x="4518720" y="1241640"/>
            <a:ext cx="4397760" cy="7599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SSTV is seen because it is a public data in the same org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CADS is seen because it is a public data in a father org (inherited) of the active CTX (MDO_STV is a department of ADS )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public data in the same CS as the active CTX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648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TextBox 196"/>
          <p:cNvSpPr/>
          <p:nvPr/>
        </p:nvSpPr>
        <p:spPr>
          <a:xfrm>
            <a:off x="4518720" y="2338920"/>
            <a:ext cx="4397760" cy="1094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CADS is seen because it is a public data in a father org (inherited) of the active CTX (MDO_STV is a department of ADS )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public data in the same CS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Sxxx is seen because of passive CTX (reader on STANDARD on MDO_yyy)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Syyy is seen because it is a public data of the CS as the passive CTX (reader on STANDARD on MDO_xxx)</a:t>
            </a:r>
            <a:endParaRPr b="0" lang="fr-FR" sz="1100" spc="-1" strike="noStrike">
              <a:latin typeface="Calibri"/>
            </a:endParaRPr>
          </a:p>
        </p:txBody>
      </p:sp>
      <p:pic>
        <p:nvPicPr>
          <p:cNvPr id="651" name="Picture 2" descr=""/>
          <p:cNvPicPr/>
          <p:nvPr/>
        </p:nvPicPr>
        <p:blipFill>
          <a:blip r:embed="rId2"/>
          <a:stretch/>
        </p:blipFill>
        <p:spPr>
          <a:xfrm>
            <a:off x="1431360" y="106668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652" name="Picture 3" descr=""/>
          <p:cNvPicPr/>
          <p:nvPr/>
        </p:nvPicPr>
        <p:blipFill>
          <a:blip r:embed="rId3"/>
          <a:stretch/>
        </p:blipFill>
        <p:spPr>
          <a:xfrm>
            <a:off x="1705680" y="3589200"/>
            <a:ext cx="2393280" cy="898200"/>
          </a:xfrm>
          <a:prstGeom prst="rect">
            <a:avLst/>
          </a:prstGeom>
          <a:ln w="0">
            <a:noFill/>
          </a:ln>
        </p:spPr>
      </p:pic>
      <p:pic>
        <p:nvPicPr>
          <p:cNvPr id="653" name="Picture 5" descr=""/>
          <p:cNvPicPr/>
          <p:nvPr/>
        </p:nvPicPr>
        <p:blipFill>
          <a:blip r:embed="rId4"/>
          <a:stretch/>
        </p:blipFill>
        <p:spPr>
          <a:xfrm>
            <a:off x="1431360" y="273564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654" name="TextBox 113"/>
          <p:cNvSpPr/>
          <p:nvPr/>
        </p:nvSpPr>
        <p:spPr>
          <a:xfrm>
            <a:off x="4518720" y="375804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Same result as above but using inheritance mechanism.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655" name="TextBox 115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656" name="TextBox 116"/>
          <p:cNvSpPr/>
          <p:nvPr/>
        </p:nvSpPr>
        <p:spPr>
          <a:xfrm>
            <a:off x="4808880" y="7153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SAT1_CS on behalf of MDO_STV</a:t>
            </a:r>
            <a:endParaRPr b="0" lang="fr-FR" sz="1100" spc="-1" strike="noStrike">
              <a:latin typeface="Calibri"/>
            </a:endParaRPr>
          </a:p>
        </p:txBody>
      </p:sp>
      <p:pic>
        <p:nvPicPr>
          <p:cNvPr id="657" name="Picture 6" descr=""/>
          <p:cNvPicPr/>
          <p:nvPr/>
        </p:nvPicPr>
        <p:blipFill>
          <a:blip r:embed="rId5"/>
          <a:stretch/>
        </p:blipFill>
        <p:spPr>
          <a:xfrm>
            <a:off x="1431360" y="189756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658" name="Picture 2" descr=""/>
          <p:cNvPicPr/>
          <p:nvPr/>
        </p:nvPicPr>
        <p:blipFill>
          <a:blip r:embed="rId6"/>
          <a:stretch/>
        </p:blipFill>
        <p:spPr>
          <a:xfrm>
            <a:off x="1733400" y="4277160"/>
            <a:ext cx="2338560" cy="877680"/>
          </a:xfrm>
          <a:prstGeom prst="rect">
            <a:avLst/>
          </a:prstGeom>
          <a:ln w="0">
            <a:noFill/>
          </a:ln>
        </p:spPr>
      </p:pic>
      <p:sp>
        <p:nvSpPr>
          <p:cNvPr id="659" name="TextBox 17"/>
          <p:cNvSpPr/>
          <p:nvPr/>
        </p:nvSpPr>
        <p:spPr>
          <a:xfrm>
            <a:off x="4518720" y="4259880"/>
            <a:ext cx="4397760" cy="82044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SSTV is seen because it is a public data in the same org as the active CTX</a:t>
            </a:r>
            <a:endParaRPr b="0" lang="fr-FR" sz="8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CADS is seen because it is a public data in a father org (inherited) of the active CTX (MDO_STV is a department of ADS )</a:t>
            </a:r>
            <a:endParaRPr b="0" lang="fr-FR" sz="8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1TLS is seen because it is a public data in the same CS as the active CTX</a:t>
            </a:r>
            <a:endParaRPr b="0" lang="fr-FR" sz="8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2STV is seen because of passive CTX (reader on SAT2 on MDO_STV</a:t>
            </a:r>
            <a:endParaRPr b="0" lang="fr-FR" sz="8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2TLS is seen because it is a data in the same CS as the passive CTX</a:t>
            </a:r>
            <a:endParaRPr b="0" lang="fr-FR" sz="8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itle 1"/>
          <p:cNvSpPr txBox="1"/>
          <p:nvPr/>
        </p:nvSpPr>
        <p:spPr>
          <a:xfrm>
            <a:off x="3852000" y="891360"/>
            <a:ext cx="47520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 Narrow"/>
              </a:rPr>
              <a:t>P&amp;O Principles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39" name="Text Placeholder 2"/>
          <p:cNvSpPr txBox="1"/>
          <p:nvPr/>
        </p:nvSpPr>
        <p:spPr>
          <a:xfrm>
            <a:off x="4572000" y="1491480"/>
            <a:ext cx="4032000" cy="4312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1c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661" name="Picture 2" descr=""/>
          <p:cNvPicPr/>
          <p:nvPr/>
        </p:nvPicPr>
        <p:blipFill>
          <a:blip r:embed="rId1"/>
          <a:srcRect l="0" t="0" r="0" b="60185"/>
          <a:stretch/>
        </p:blipFill>
        <p:spPr>
          <a:xfrm>
            <a:off x="5099400" y="0"/>
            <a:ext cx="3817080" cy="621720"/>
          </a:xfrm>
          <a:prstGeom prst="rect">
            <a:avLst/>
          </a:prstGeom>
          <a:ln w="0">
            <a:noFill/>
          </a:ln>
        </p:spPr>
      </p:pic>
      <p:sp>
        <p:nvSpPr>
          <p:cNvPr id="662" name="TextBox 2"/>
          <p:cNvSpPr/>
          <p:nvPr/>
        </p:nvSpPr>
        <p:spPr>
          <a:xfrm>
            <a:off x="168516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663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664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6" name="Picture 2" descr=""/>
          <p:cNvPicPr/>
          <p:nvPr/>
        </p:nvPicPr>
        <p:blipFill>
          <a:blip r:embed="rId2"/>
          <a:stretch/>
        </p:blipFill>
        <p:spPr>
          <a:xfrm>
            <a:off x="1431360" y="108000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667" name="TextBox 16"/>
          <p:cNvSpPr/>
          <p:nvPr/>
        </p:nvSpPr>
        <p:spPr>
          <a:xfrm>
            <a:off x="4518720" y="1332360"/>
            <a:ext cx="4397760" cy="5925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CADS is seen because it is a public data in a father org (inherited) of the active CTX (MDO_STV is a department of ADS )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STLS is seen because it is a public data in the same CS as the active CTX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668" name="TextBox 17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669" name="TextBox 18"/>
          <p:cNvSpPr/>
          <p:nvPr/>
        </p:nvSpPr>
        <p:spPr>
          <a:xfrm>
            <a:off x="4808880" y="715320"/>
            <a:ext cx="246780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STANDARD_CS on behalf of MDO_STV</a:t>
            </a:r>
            <a:endParaRPr b="0" lang="fr-FR" sz="1100" spc="-1" strike="noStrike">
              <a:latin typeface="Calibri"/>
            </a:endParaRPr>
          </a:p>
        </p:txBody>
      </p:sp>
      <p:pic>
        <p:nvPicPr>
          <p:cNvPr id="670" name="Picture 3" descr=""/>
          <p:cNvPicPr/>
          <p:nvPr/>
        </p:nvPicPr>
        <p:blipFill>
          <a:blip r:embed="rId3"/>
          <a:stretch/>
        </p:blipFill>
        <p:spPr>
          <a:xfrm>
            <a:off x="1431360" y="208800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671" name="TextBox 21"/>
          <p:cNvSpPr/>
          <p:nvPr/>
        </p:nvSpPr>
        <p:spPr>
          <a:xfrm>
            <a:off x="4518720" y="253512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Same as Scenario 1b (2&amp;3), only authoring rights change</a:t>
            </a:r>
            <a:endParaRPr b="0" lang="fr-FR" sz="11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Summary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673" name="Content Placeholder 3"/>
          <p:cNvSpPr txBox="1"/>
          <p:nvPr/>
        </p:nvSpPr>
        <p:spPr>
          <a:xfrm>
            <a:off x="863640" y="879480"/>
            <a:ext cx="7776720" cy="356400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Active CTX gives access to: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data of the CS (cross org)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public data of the org (cross CS) 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public data of parent org (cross CS) 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Passive CTX gives access to: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data of the CS (cross org)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public data of the org (cross CS) 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public data of parent org (cross CS)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392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674" name="Picture 2" descr=""/>
          <p:cNvPicPr/>
          <p:nvPr/>
        </p:nvPicPr>
        <p:blipFill>
          <a:blip r:embed="rId1"/>
          <a:srcRect l="0" t="0" r="0" b="60185"/>
          <a:stretch/>
        </p:blipFill>
        <p:spPr>
          <a:xfrm>
            <a:off x="5099400" y="0"/>
            <a:ext cx="3817080" cy="62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2a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676" name="TextBox 2"/>
          <p:cNvSpPr/>
          <p:nvPr/>
        </p:nvSpPr>
        <p:spPr>
          <a:xfrm>
            <a:off x="1685160" y="73836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677" name="TextBox 70"/>
          <p:cNvSpPr/>
          <p:nvPr/>
        </p:nvSpPr>
        <p:spPr>
          <a:xfrm>
            <a:off x="3047400" y="73836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678" name="TextBox 12"/>
          <p:cNvSpPr/>
          <p:nvPr/>
        </p:nvSpPr>
        <p:spPr>
          <a:xfrm>
            <a:off x="4518720" y="2064600"/>
            <a:ext cx="4397760" cy="54720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1STV is seen beacause of passive CTX</a:t>
            </a:r>
            <a:endParaRPr b="0" lang="fr-FR" sz="10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1TLS is seen because it is a public data of the CS as the passive CTX (reader on SAT1_CS on MDO_STV)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679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1" name="Picture 10" descr=""/>
          <p:cNvPicPr/>
          <p:nvPr/>
        </p:nvPicPr>
        <p:blipFill>
          <a:blip r:embed="rId1"/>
          <a:stretch/>
        </p:blipFill>
        <p:spPr>
          <a:xfrm>
            <a:off x="1431360" y="98892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682" name="TextBox 197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683" name="TextBox 198"/>
          <p:cNvSpPr/>
          <p:nvPr/>
        </p:nvSpPr>
        <p:spPr>
          <a:xfrm>
            <a:off x="4808880" y="7153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COMP on behalf of ADS</a:t>
            </a:r>
            <a:endParaRPr b="0" lang="fr-FR" sz="1100" spc="-1" strike="noStrike">
              <a:latin typeface="Calibri"/>
            </a:endParaRPr>
          </a:p>
        </p:txBody>
      </p:sp>
      <p:grpSp>
        <p:nvGrpSpPr>
          <p:cNvPr id="684" name="Group 4"/>
          <p:cNvGrpSpPr/>
          <p:nvPr/>
        </p:nvGrpSpPr>
        <p:grpSpPr>
          <a:xfrm>
            <a:off x="5099400" y="104400"/>
            <a:ext cx="3817080" cy="516960"/>
            <a:chOff x="5099400" y="104400"/>
            <a:chExt cx="3817080" cy="516960"/>
          </a:xfrm>
        </p:grpSpPr>
        <p:pic>
          <p:nvPicPr>
            <p:cNvPr id="685" name="Picture 2" descr=""/>
            <p:cNvPicPr/>
            <p:nvPr/>
          </p:nvPicPr>
          <p:blipFill>
            <a:blip r:embed="rId2"/>
            <a:stretch/>
          </p:blipFill>
          <p:spPr>
            <a:xfrm>
              <a:off x="5099400" y="104400"/>
              <a:ext cx="3817080" cy="51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86" name="Oval 3"/>
            <p:cNvSpPr/>
            <p:nvPr/>
          </p:nvSpPr>
          <p:spPr>
            <a:xfrm>
              <a:off x="8724960" y="297360"/>
              <a:ext cx="191520" cy="19008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687" name="Picture 3" descr=""/>
          <p:cNvPicPr/>
          <p:nvPr/>
        </p:nvPicPr>
        <p:blipFill>
          <a:blip r:embed="rId3"/>
          <a:stretch/>
        </p:blipFill>
        <p:spPr>
          <a:xfrm>
            <a:off x="1431360" y="1836360"/>
            <a:ext cx="2943000" cy="110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2b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689" name="TextBox 2"/>
          <p:cNvSpPr/>
          <p:nvPr/>
        </p:nvSpPr>
        <p:spPr>
          <a:xfrm>
            <a:off x="168516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690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691" name="TextBox 12"/>
          <p:cNvSpPr/>
          <p:nvPr/>
        </p:nvSpPr>
        <p:spPr>
          <a:xfrm>
            <a:off x="4518720" y="137124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public data in the same CS as the active CTX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692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TextBox 196"/>
          <p:cNvSpPr/>
          <p:nvPr/>
        </p:nvSpPr>
        <p:spPr>
          <a:xfrm>
            <a:off x="4518720" y="2453400"/>
            <a:ext cx="4397760" cy="7599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public data in the same CS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Sxxx is seen because of passive CTX (reader on STANDARD on MDO_yyy)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Syyy is seen because it is a public data of the CS as the passive CTX (reader on STANDARD on MDO_xxx)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695" name="TextBox 113"/>
          <p:cNvSpPr/>
          <p:nvPr/>
        </p:nvSpPr>
        <p:spPr>
          <a:xfrm>
            <a:off x="4518720" y="411480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Same result as above but using inheritance mechanism.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696" name="TextBox 115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697" name="TextBox 116"/>
          <p:cNvSpPr/>
          <p:nvPr/>
        </p:nvSpPr>
        <p:spPr>
          <a:xfrm>
            <a:off x="4808880" y="7153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SAT1_CS on behalf of MDO_STV</a:t>
            </a:r>
            <a:endParaRPr b="0" lang="fr-FR" sz="1100" spc="-1" strike="noStrike">
              <a:latin typeface="Calibri"/>
            </a:endParaRPr>
          </a:p>
        </p:txBody>
      </p:sp>
      <p:grpSp>
        <p:nvGrpSpPr>
          <p:cNvPr id="698" name="Group 16"/>
          <p:cNvGrpSpPr/>
          <p:nvPr/>
        </p:nvGrpSpPr>
        <p:grpSpPr>
          <a:xfrm>
            <a:off x="5099400" y="104400"/>
            <a:ext cx="3817080" cy="516960"/>
            <a:chOff x="5099400" y="104400"/>
            <a:chExt cx="3817080" cy="516960"/>
          </a:xfrm>
        </p:grpSpPr>
        <p:pic>
          <p:nvPicPr>
            <p:cNvPr id="699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04400"/>
              <a:ext cx="3817080" cy="51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00" name="Oval 18"/>
            <p:cNvSpPr/>
            <p:nvPr/>
          </p:nvSpPr>
          <p:spPr>
            <a:xfrm>
              <a:off x="8724960" y="297360"/>
              <a:ext cx="191520" cy="19008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701" name="Picture 2" descr=""/>
          <p:cNvPicPr/>
          <p:nvPr/>
        </p:nvPicPr>
        <p:blipFill>
          <a:blip r:embed="rId2"/>
          <a:stretch/>
        </p:blipFill>
        <p:spPr>
          <a:xfrm>
            <a:off x="1431360" y="108792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702" name="Picture 3" descr=""/>
          <p:cNvPicPr/>
          <p:nvPr/>
        </p:nvPicPr>
        <p:blipFill>
          <a:blip r:embed="rId3"/>
          <a:stretch/>
        </p:blipFill>
        <p:spPr>
          <a:xfrm>
            <a:off x="1431360" y="195084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703" name="Picture 4" descr=""/>
          <p:cNvPicPr/>
          <p:nvPr/>
        </p:nvPicPr>
        <p:blipFill>
          <a:blip r:embed="rId4"/>
          <a:stretch/>
        </p:blipFill>
        <p:spPr>
          <a:xfrm>
            <a:off x="1431360" y="281196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704" name="Picture 5" descr=""/>
          <p:cNvPicPr/>
          <p:nvPr/>
        </p:nvPicPr>
        <p:blipFill>
          <a:blip r:embed="rId5"/>
          <a:stretch/>
        </p:blipFill>
        <p:spPr>
          <a:xfrm>
            <a:off x="1431360" y="3672720"/>
            <a:ext cx="2943000" cy="110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2b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06" name="TextBox 2"/>
          <p:cNvSpPr/>
          <p:nvPr/>
        </p:nvSpPr>
        <p:spPr>
          <a:xfrm>
            <a:off x="168516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07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08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TextBox 115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711" name="TextBox 116"/>
          <p:cNvSpPr/>
          <p:nvPr/>
        </p:nvSpPr>
        <p:spPr>
          <a:xfrm>
            <a:off x="4808880" y="7153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SAT1_CS on behalf of MDO_STV</a:t>
            </a:r>
            <a:endParaRPr b="0" lang="fr-FR" sz="1100" spc="-1" strike="noStrike">
              <a:latin typeface="Calibri"/>
            </a:endParaRPr>
          </a:p>
        </p:txBody>
      </p:sp>
      <p:grpSp>
        <p:nvGrpSpPr>
          <p:cNvPr id="712" name="Group 16"/>
          <p:cNvGrpSpPr/>
          <p:nvPr/>
        </p:nvGrpSpPr>
        <p:grpSpPr>
          <a:xfrm>
            <a:off x="5099400" y="104400"/>
            <a:ext cx="3817080" cy="516960"/>
            <a:chOff x="5099400" y="104400"/>
            <a:chExt cx="3817080" cy="516960"/>
          </a:xfrm>
        </p:grpSpPr>
        <p:pic>
          <p:nvPicPr>
            <p:cNvPr id="713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04400"/>
              <a:ext cx="3817080" cy="51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4" name="Oval 18"/>
            <p:cNvSpPr/>
            <p:nvPr/>
          </p:nvSpPr>
          <p:spPr>
            <a:xfrm>
              <a:off x="8724960" y="297360"/>
              <a:ext cx="191520" cy="19008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715" name="Picture 2" descr=""/>
          <p:cNvPicPr/>
          <p:nvPr/>
        </p:nvPicPr>
        <p:blipFill>
          <a:blip r:embed="rId2"/>
          <a:stretch/>
        </p:blipFill>
        <p:spPr>
          <a:xfrm>
            <a:off x="1431360" y="1242720"/>
            <a:ext cx="2943000" cy="1013040"/>
          </a:xfrm>
          <a:prstGeom prst="rect">
            <a:avLst/>
          </a:prstGeom>
          <a:ln w="0">
            <a:noFill/>
          </a:ln>
        </p:spPr>
      </p:pic>
      <p:sp>
        <p:nvSpPr>
          <p:cNvPr id="716" name="TextBox 19"/>
          <p:cNvSpPr/>
          <p:nvPr/>
        </p:nvSpPr>
        <p:spPr>
          <a:xfrm>
            <a:off x="4518720" y="1470240"/>
            <a:ext cx="4397760" cy="5925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public data in the same CS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2STV is seen because of passive CTX (reader on SAT2 on MDO_STV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2TLS is seen because it is a data in the same CS as the passive CTX</a:t>
            </a:r>
            <a:endParaRPr b="0" lang="fr-FR" sz="11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2c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18" name="TextBox 2"/>
          <p:cNvSpPr/>
          <p:nvPr/>
        </p:nvSpPr>
        <p:spPr>
          <a:xfrm>
            <a:off x="168516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19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20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1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TextBox 16"/>
          <p:cNvSpPr/>
          <p:nvPr/>
        </p:nvSpPr>
        <p:spPr>
          <a:xfrm>
            <a:off x="4518720" y="152280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STLS is seen because it is a public data in the same CS as the active CTX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723" name="TextBox 17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724" name="TextBox 18"/>
          <p:cNvSpPr/>
          <p:nvPr/>
        </p:nvSpPr>
        <p:spPr>
          <a:xfrm>
            <a:off x="4808880" y="715320"/>
            <a:ext cx="246780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STANDARD_CS on behalf of MDO_STV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725" name="TextBox 21"/>
          <p:cNvSpPr/>
          <p:nvPr/>
        </p:nvSpPr>
        <p:spPr>
          <a:xfrm>
            <a:off x="4518720" y="253512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Same as Scenario 1b (2&amp;3), only authoring rights change</a:t>
            </a:r>
            <a:endParaRPr b="0" lang="fr-FR" sz="1100" spc="-1" strike="noStrike">
              <a:latin typeface="Calibri"/>
            </a:endParaRPr>
          </a:p>
        </p:txBody>
      </p:sp>
      <p:grpSp>
        <p:nvGrpSpPr>
          <p:cNvPr id="726" name="Group 13"/>
          <p:cNvGrpSpPr/>
          <p:nvPr/>
        </p:nvGrpSpPr>
        <p:grpSpPr>
          <a:xfrm>
            <a:off x="5099400" y="104400"/>
            <a:ext cx="3817080" cy="516960"/>
            <a:chOff x="5099400" y="104400"/>
            <a:chExt cx="3817080" cy="516960"/>
          </a:xfrm>
        </p:grpSpPr>
        <p:pic>
          <p:nvPicPr>
            <p:cNvPr id="727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04400"/>
              <a:ext cx="3817080" cy="51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28" name="Oval 15"/>
            <p:cNvSpPr/>
            <p:nvPr/>
          </p:nvSpPr>
          <p:spPr>
            <a:xfrm>
              <a:off x="8724960" y="297360"/>
              <a:ext cx="191520" cy="19008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729" name="Picture 2" descr=""/>
          <p:cNvPicPr/>
          <p:nvPr/>
        </p:nvPicPr>
        <p:blipFill>
          <a:blip r:embed="rId2"/>
          <a:stretch/>
        </p:blipFill>
        <p:spPr>
          <a:xfrm>
            <a:off x="1431360" y="110484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730" name="Picture 3" descr=""/>
          <p:cNvPicPr/>
          <p:nvPr/>
        </p:nvPicPr>
        <p:blipFill>
          <a:blip r:embed="rId3"/>
          <a:stretch/>
        </p:blipFill>
        <p:spPr>
          <a:xfrm>
            <a:off x="1431360" y="2187000"/>
            <a:ext cx="2943000" cy="110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Summary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32" name="Content Placeholder 3"/>
          <p:cNvSpPr txBox="1"/>
          <p:nvPr/>
        </p:nvSpPr>
        <p:spPr>
          <a:xfrm>
            <a:off x="863640" y="879480"/>
            <a:ext cx="7776720" cy="356400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Active CTX gives access to: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data in the CS (cross org)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Passive CTX gives access to: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data in the CS (cross org)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392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  <p:grpSp>
        <p:nvGrpSpPr>
          <p:cNvPr id="733" name="Group 4"/>
          <p:cNvGrpSpPr/>
          <p:nvPr/>
        </p:nvGrpSpPr>
        <p:grpSpPr>
          <a:xfrm>
            <a:off x="5099400" y="104400"/>
            <a:ext cx="3817080" cy="516960"/>
            <a:chOff x="5099400" y="104400"/>
            <a:chExt cx="3817080" cy="516960"/>
          </a:xfrm>
        </p:grpSpPr>
        <p:pic>
          <p:nvPicPr>
            <p:cNvPr id="734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04400"/>
              <a:ext cx="3817080" cy="51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35" name="Oval 6"/>
            <p:cNvSpPr/>
            <p:nvPr/>
          </p:nvSpPr>
          <p:spPr>
            <a:xfrm>
              <a:off x="8724960" y="297360"/>
              <a:ext cx="191520" cy="19008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3a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37" name="TextBox 2"/>
          <p:cNvSpPr/>
          <p:nvPr/>
        </p:nvSpPr>
        <p:spPr>
          <a:xfrm>
            <a:off x="1685160" y="73836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38" name="TextBox 70"/>
          <p:cNvSpPr/>
          <p:nvPr/>
        </p:nvSpPr>
        <p:spPr>
          <a:xfrm>
            <a:off x="3047400" y="73836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39" name="TextBox 12"/>
          <p:cNvSpPr/>
          <p:nvPr/>
        </p:nvSpPr>
        <p:spPr>
          <a:xfrm>
            <a:off x="4518720" y="2064600"/>
            <a:ext cx="4397760" cy="72972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SSTV is seen because it is a public data in the same org as the passive CTX (reader on SAT1_CS on MDO_STV)</a:t>
            </a:r>
            <a:endParaRPr b="0" lang="fr-FR" sz="1000" spc="-1" strike="noStrike"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5386"/>
                </a:solidFill>
                <a:uFillTx/>
                <a:latin typeface="Arial Narrow"/>
              </a:rPr>
              <a:t>Note: </a:t>
            </a: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Evenif a passive CTX is given on SAT1 no data can be seen as soon as those are private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740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2" name="Picture 10" descr=""/>
          <p:cNvPicPr/>
          <p:nvPr/>
        </p:nvPicPr>
        <p:blipFill>
          <a:blip r:embed="rId1"/>
          <a:stretch/>
        </p:blipFill>
        <p:spPr>
          <a:xfrm>
            <a:off x="1431360" y="98892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743" name="TextBox 197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744" name="TextBox 198"/>
          <p:cNvSpPr/>
          <p:nvPr/>
        </p:nvSpPr>
        <p:spPr>
          <a:xfrm>
            <a:off x="4808880" y="7153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COMP on behalf of ADS</a:t>
            </a:r>
            <a:endParaRPr b="0" lang="fr-FR" sz="1100" spc="-1" strike="noStrike">
              <a:latin typeface="Calibri"/>
            </a:endParaRPr>
          </a:p>
        </p:txBody>
      </p:sp>
      <p:grpSp>
        <p:nvGrpSpPr>
          <p:cNvPr id="745" name="Group 3"/>
          <p:cNvGrpSpPr/>
          <p:nvPr/>
        </p:nvGrpSpPr>
        <p:grpSpPr>
          <a:xfrm>
            <a:off x="5099400" y="120600"/>
            <a:ext cx="3817080" cy="511560"/>
            <a:chOff x="5099400" y="120600"/>
            <a:chExt cx="3817080" cy="511560"/>
          </a:xfrm>
        </p:grpSpPr>
        <p:pic>
          <p:nvPicPr>
            <p:cNvPr id="746" name="Picture 2" descr=""/>
            <p:cNvPicPr/>
            <p:nvPr/>
          </p:nvPicPr>
          <p:blipFill>
            <a:blip r:embed="rId2"/>
            <a:stretch/>
          </p:blipFill>
          <p:spPr>
            <a:xfrm>
              <a:off x="5099400" y="120600"/>
              <a:ext cx="3817080" cy="484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47" name="Oval 16"/>
            <p:cNvSpPr/>
            <p:nvPr/>
          </p:nvSpPr>
          <p:spPr>
            <a:xfrm>
              <a:off x="8724960" y="442080"/>
              <a:ext cx="191520" cy="19008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748" name="Picture 2" descr=""/>
          <p:cNvPicPr/>
          <p:nvPr/>
        </p:nvPicPr>
        <p:blipFill>
          <a:blip r:embed="rId3"/>
          <a:stretch/>
        </p:blipFill>
        <p:spPr>
          <a:xfrm>
            <a:off x="1431360" y="187452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749" name="Picture 3" descr=""/>
          <p:cNvPicPr/>
          <p:nvPr/>
        </p:nvPicPr>
        <p:blipFill>
          <a:blip r:embed="rId4"/>
          <a:stretch/>
        </p:blipFill>
        <p:spPr>
          <a:xfrm>
            <a:off x="1431360" y="277164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750" name="Picture 4" descr=""/>
          <p:cNvPicPr/>
          <p:nvPr/>
        </p:nvPicPr>
        <p:blipFill>
          <a:blip r:embed="rId5"/>
          <a:stretch/>
        </p:blipFill>
        <p:spPr>
          <a:xfrm>
            <a:off x="1431360" y="364248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751" name="TextBox 110"/>
          <p:cNvSpPr/>
          <p:nvPr/>
        </p:nvSpPr>
        <p:spPr>
          <a:xfrm>
            <a:off x="4518720" y="3107160"/>
            <a:ext cx="4397760" cy="24264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SSTV is seen because of passive CTX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752" name="TextBox 111"/>
          <p:cNvSpPr/>
          <p:nvPr/>
        </p:nvSpPr>
        <p:spPr>
          <a:xfrm>
            <a:off x="4518720" y="4010040"/>
            <a:ext cx="4397760" cy="24264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000" spc="-1" strike="noStrike" u="sng">
                <a:solidFill>
                  <a:srgbClr val="005386"/>
                </a:solidFill>
                <a:uFillTx/>
                <a:latin typeface="Arial Narrow"/>
              </a:rPr>
              <a:t>Note:</a:t>
            </a: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 No STD seen as soon as no STD belong to ADS org</a:t>
            </a:r>
            <a:endParaRPr b="0" lang="fr-FR" sz="1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3b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54" name="TextBox 2"/>
          <p:cNvSpPr/>
          <p:nvPr/>
        </p:nvSpPr>
        <p:spPr>
          <a:xfrm>
            <a:off x="168516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55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56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TextBox 196"/>
          <p:cNvSpPr/>
          <p:nvPr/>
        </p:nvSpPr>
        <p:spPr>
          <a:xfrm>
            <a:off x="4518720" y="275292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Same result as above: passive ctx are useless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759" name="TextBox 113"/>
          <p:cNvSpPr/>
          <p:nvPr/>
        </p:nvSpPr>
        <p:spPr>
          <a:xfrm>
            <a:off x="4518720" y="3947040"/>
            <a:ext cx="4397760" cy="9273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SSTV is seen because it is a public data in the same org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CADS is seen because it is a public data in a father org (inherited) of the active CTX (MDO_STV is a department of ADS )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public data in the same CS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SSTV is seen because of passive CTX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760" name="TextBox 115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761" name="TextBox 116"/>
          <p:cNvSpPr/>
          <p:nvPr/>
        </p:nvSpPr>
        <p:spPr>
          <a:xfrm>
            <a:off x="4808880" y="7153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SAT1_CS on behalf of MDO_STV</a:t>
            </a:r>
            <a:endParaRPr b="0" lang="fr-FR" sz="1100" spc="-1" strike="noStrike">
              <a:latin typeface="Calibri"/>
            </a:endParaRPr>
          </a:p>
        </p:txBody>
      </p:sp>
      <p:grpSp>
        <p:nvGrpSpPr>
          <p:cNvPr id="762" name="Group 21"/>
          <p:cNvGrpSpPr/>
          <p:nvPr/>
        </p:nvGrpSpPr>
        <p:grpSpPr>
          <a:xfrm>
            <a:off x="5099400" y="120600"/>
            <a:ext cx="3817080" cy="511560"/>
            <a:chOff x="5099400" y="120600"/>
            <a:chExt cx="3817080" cy="511560"/>
          </a:xfrm>
        </p:grpSpPr>
        <p:pic>
          <p:nvPicPr>
            <p:cNvPr id="763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20600"/>
              <a:ext cx="3817080" cy="484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64" name="Oval 24"/>
            <p:cNvSpPr/>
            <p:nvPr/>
          </p:nvSpPr>
          <p:spPr>
            <a:xfrm>
              <a:off x="8724960" y="442080"/>
              <a:ext cx="191520" cy="19008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765" name="Picture 2" descr=""/>
          <p:cNvPicPr/>
          <p:nvPr/>
        </p:nvPicPr>
        <p:blipFill>
          <a:blip r:embed="rId2"/>
          <a:stretch/>
        </p:blipFill>
        <p:spPr>
          <a:xfrm>
            <a:off x="1431360" y="107064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766" name="TextBox 26"/>
          <p:cNvSpPr/>
          <p:nvPr/>
        </p:nvSpPr>
        <p:spPr>
          <a:xfrm>
            <a:off x="4518720" y="1241640"/>
            <a:ext cx="4397760" cy="7599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SSTV is seen because it is a public data in the same org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CADS is seen because it is a public data in a father org (inherited) of the active CTX (MDO_STV is a department of ADS )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public data in the same CS as the active CTX</a:t>
            </a:r>
            <a:endParaRPr b="0" lang="fr-FR" sz="1100" spc="-1" strike="noStrike">
              <a:latin typeface="Calibri"/>
            </a:endParaRPr>
          </a:p>
        </p:txBody>
      </p:sp>
      <p:pic>
        <p:nvPicPr>
          <p:cNvPr id="767" name="Picture 2" descr=""/>
          <p:cNvPicPr/>
          <p:nvPr/>
        </p:nvPicPr>
        <p:blipFill>
          <a:blip r:embed="rId3"/>
          <a:stretch/>
        </p:blipFill>
        <p:spPr>
          <a:xfrm>
            <a:off x="1431360" y="193536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768" name="Picture 3" descr=""/>
          <p:cNvPicPr/>
          <p:nvPr/>
        </p:nvPicPr>
        <p:blipFill>
          <a:blip r:embed="rId4"/>
          <a:stretch/>
        </p:blipFill>
        <p:spPr>
          <a:xfrm>
            <a:off x="1431360" y="380232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769" name="Picture 4" descr=""/>
          <p:cNvPicPr/>
          <p:nvPr/>
        </p:nvPicPr>
        <p:blipFill>
          <a:blip r:embed="rId5"/>
          <a:stretch/>
        </p:blipFill>
        <p:spPr>
          <a:xfrm>
            <a:off x="1431360" y="2834640"/>
            <a:ext cx="2943000" cy="110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3b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71" name="TextBox 2"/>
          <p:cNvSpPr/>
          <p:nvPr/>
        </p:nvSpPr>
        <p:spPr>
          <a:xfrm>
            <a:off x="168516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72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73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TextBox 115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776" name="TextBox 116"/>
          <p:cNvSpPr/>
          <p:nvPr/>
        </p:nvSpPr>
        <p:spPr>
          <a:xfrm>
            <a:off x="4808880" y="7153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SAT1_CS on behalf of MDO_STV</a:t>
            </a:r>
            <a:endParaRPr b="0" lang="fr-FR" sz="1100" spc="-1" strike="noStrike">
              <a:latin typeface="Calibri"/>
            </a:endParaRPr>
          </a:p>
        </p:txBody>
      </p:sp>
      <p:grpSp>
        <p:nvGrpSpPr>
          <p:cNvPr id="777" name="Group 21"/>
          <p:cNvGrpSpPr/>
          <p:nvPr/>
        </p:nvGrpSpPr>
        <p:grpSpPr>
          <a:xfrm>
            <a:off x="5099400" y="120600"/>
            <a:ext cx="3817080" cy="511560"/>
            <a:chOff x="5099400" y="120600"/>
            <a:chExt cx="3817080" cy="511560"/>
          </a:xfrm>
        </p:grpSpPr>
        <p:pic>
          <p:nvPicPr>
            <p:cNvPr id="778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20600"/>
              <a:ext cx="3817080" cy="484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9" name="Oval 24"/>
            <p:cNvSpPr/>
            <p:nvPr/>
          </p:nvSpPr>
          <p:spPr>
            <a:xfrm>
              <a:off x="8724960" y="442080"/>
              <a:ext cx="191520" cy="19008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780" name="Picture 3" descr=""/>
          <p:cNvPicPr/>
          <p:nvPr/>
        </p:nvPicPr>
        <p:blipFill>
          <a:blip r:embed="rId2"/>
          <a:stretch/>
        </p:blipFill>
        <p:spPr>
          <a:xfrm>
            <a:off x="1431360" y="1330920"/>
            <a:ext cx="2943000" cy="1013040"/>
          </a:xfrm>
          <a:prstGeom prst="rect">
            <a:avLst/>
          </a:prstGeom>
          <a:ln w="0">
            <a:noFill/>
          </a:ln>
        </p:spPr>
      </p:pic>
      <p:sp>
        <p:nvSpPr>
          <p:cNvPr id="781" name="TextBox 25"/>
          <p:cNvSpPr/>
          <p:nvPr/>
        </p:nvSpPr>
        <p:spPr>
          <a:xfrm>
            <a:off x="4518720" y="1241640"/>
            <a:ext cx="4397760" cy="110988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SSTV is seen because it is a public data in the same org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CADS is seen because it is a public data in a father org (inherited) of the active CTX (MDO_STV is a department of ADS )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data in the same CS as the active CTX</a:t>
            </a:r>
            <a:endParaRPr b="0" lang="fr-FR" sz="1100" spc="-1" strike="noStrike"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100" spc="-1" strike="noStrike"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5386"/>
                </a:solidFill>
                <a:uFillTx/>
                <a:latin typeface="Arial Narrow"/>
              </a:rPr>
              <a:t>Note: </a:t>
            </a: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Passive CTX is useless as soon as SAT2_CS is a pirvate CS</a:t>
            </a:r>
            <a:endParaRPr b="0" lang="fr-FR" sz="11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 Placeholder 4"/>
          <p:cNvSpPr txBox="1"/>
          <p:nvPr/>
        </p:nvSpPr>
        <p:spPr>
          <a:xfrm>
            <a:off x="719640" y="843120"/>
            <a:ext cx="7926120" cy="39636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41" name="Title 3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PnO Components Notions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42" name="Content Placeholder 5"/>
          <p:cNvSpPr txBox="1"/>
          <p:nvPr/>
        </p:nvSpPr>
        <p:spPr>
          <a:xfrm>
            <a:off x="719640" y="1276200"/>
            <a:ext cx="7950600" cy="31672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Security Context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Collaborative Spaces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Roles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Users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Life cycle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Data Access Control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3c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83" name="TextBox 2"/>
          <p:cNvSpPr/>
          <p:nvPr/>
        </p:nvSpPr>
        <p:spPr>
          <a:xfrm>
            <a:off x="168516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84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785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6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TextBox 16"/>
          <p:cNvSpPr/>
          <p:nvPr/>
        </p:nvSpPr>
        <p:spPr>
          <a:xfrm>
            <a:off x="4518720" y="1522800"/>
            <a:ext cx="4397760" cy="5925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STLS is seen because it is a public data in the same CS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CADS is seen because it is a public data in a father org (inherited) of the active CTX (MDO_STV is a department of ADS )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788" name="TextBox 17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789" name="TextBox 18"/>
          <p:cNvSpPr/>
          <p:nvPr/>
        </p:nvSpPr>
        <p:spPr>
          <a:xfrm>
            <a:off x="4808880" y="715320"/>
            <a:ext cx="246780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STANDARD_CS on behalf of MDO_STV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790" name="TextBox 21"/>
          <p:cNvSpPr/>
          <p:nvPr/>
        </p:nvSpPr>
        <p:spPr>
          <a:xfrm>
            <a:off x="4518720" y="253512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Same result as above: passive ctx are useless as soon as SAT1_CS is private</a:t>
            </a:r>
            <a:endParaRPr b="0" lang="fr-FR" sz="1100" spc="-1" strike="noStrike">
              <a:latin typeface="Calibri"/>
            </a:endParaRPr>
          </a:p>
        </p:txBody>
      </p:sp>
      <p:grpSp>
        <p:nvGrpSpPr>
          <p:cNvPr id="791" name="Group 3"/>
          <p:cNvGrpSpPr/>
          <p:nvPr/>
        </p:nvGrpSpPr>
        <p:grpSpPr>
          <a:xfrm>
            <a:off x="5099400" y="120600"/>
            <a:ext cx="3817080" cy="511560"/>
            <a:chOff x="5099400" y="120600"/>
            <a:chExt cx="3817080" cy="511560"/>
          </a:xfrm>
        </p:grpSpPr>
        <p:pic>
          <p:nvPicPr>
            <p:cNvPr id="792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20600"/>
              <a:ext cx="3817080" cy="484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3" name="Oval 15"/>
            <p:cNvSpPr/>
            <p:nvPr/>
          </p:nvSpPr>
          <p:spPr>
            <a:xfrm>
              <a:off x="8724960" y="442080"/>
              <a:ext cx="191520" cy="19008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794" name="Picture 2" descr=""/>
          <p:cNvPicPr/>
          <p:nvPr/>
        </p:nvPicPr>
        <p:blipFill>
          <a:blip r:embed="rId2"/>
          <a:stretch/>
        </p:blipFill>
        <p:spPr>
          <a:xfrm>
            <a:off x="1431360" y="118872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795" name="Picture 3" descr=""/>
          <p:cNvPicPr/>
          <p:nvPr/>
        </p:nvPicPr>
        <p:blipFill>
          <a:blip r:embed="rId3"/>
          <a:stretch/>
        </p:blipFill>
        <p:spPr>
          <a:xfrm>
            <a:off x="1431360" y="2088000"/>
            <a:ext cx="2943000" cy="110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Summary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797" name="Content Placeholder 3"/>
          <p:cNvSpPr txBox="1"/>
          <p:nvPr/>
        </p:nvSpPr>
        <p:spPr>
          <a:xfrm>
            <a:off x="863640" y="879480"/>
            <a:ext cx="7776720" cy="356400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Active CTX gives access to: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data in the CS (cross org)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public data of the org (cross CS) 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public data of parent org (cross CS) 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Passive CTX gives access to: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data belonging the org in the CS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public data of the org (cross CS) 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392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  <p:grpSp>
        <p:nvGrpSpPr>
          <p:cNvPr id="798" name="Group 7"/>
          <p:cNvGrpSpPr/>
          <p:nvPr/>
        </p:nvGrpSpPr>
        <p:grpSpPr>
          <a:xfrm>
            <a:off x="5099400" y="120600"/>
            <a:ext cx="3817080" cy="511560"/>
            <a:chOff x="5099400" y="120600"/>
            <a:chExt cx="3817080" cy="511560"/>
          </a:xfrm>
        </p:grpSpPr>
        <p:pic>
          <p:nvPicPr>
            <p:cNvPr id="799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20600"/>
              <a:ext cx="3817080" cy="484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0" name="Oval 9"/>
            <p:cNvSpPr/>
            <p:nvPr/>
          </p:nvSpPr>
          <p:spPr>
            <a:xfrm>
              <a:off x="8724960" y="442080"/>
              <a:ext cx="191520" cy="19008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4a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02" name="TextBox 2"/>
          <p:cNvSpPr/>
          <p:nvPr/>
        </p:nvSpPr>
        <p:spPr>
          <a:xfrm>
            <a:off x="1685160" y="73836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803" name="TextBox 70"/>
          <p:cNvSpPr/>
          <p:nvPr/>
        </p:nvSpPr>
        <p:spPr>
          <a:xfrm>
            <a:off x="3047400" y="73836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804" name="Straight Connector 20"/>
          <p:cNvSpPr/>
          <p:nvPr/>
        </p:nvSpPr>
        <p:spPr>
          <a:xfrm>
            <a:off x="1431360" y="944640"/>
            <a:ext cx="0" cy="408456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Straight Connector 22"/>
          <p:cNvSpPr/>
          <p:nvPr/>
        </p:nvSpPr>
        <p:spPr>
          <a:xfrm flipV="1">
            <a:off x="4374720" y="1198800"/>
            <a:ext cx="360" cy="394452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6" name="Picture 10" descr=""/>
          <p:cNvPicPr/>
          <p:nvPr/>
        </p:nvPicPr>
        <p:blipFill>
          <a:blip r:embed="rId1"/>
          <a:stretch/>
        </p:blipFill>
        <p:spPr>
          <a:xfrm>
            <a:off x="1805400" y="988920"/>
            <a:ext cx="2195280" cy="823680"/>
          </a:xfrm>
          <a:prstGeom prst="rect">
            <a:avLst/>
          </a:prstGeom>
          <a:ln w="0">
            <a:noFill/>
          </a:ln>
        </p:spPr>
      </p:pic>
      <p:sp>
        <p:nvSpPr>
          <p:cNvPr id="807" name="TextBox 197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808" name="TextBox 198"/>
          <p:cNvSpPr/>
          <p:nvPr/>
        </p:nvSpPr>
        <p:spPr>
          <a:xfrm>
            <a:off x="4808880" y="7153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COMP on behalf of ADS</a:t>
            </a:r>
            <a:endParaRPr b="0" lang="fr-FR" sz="1100" spc="-1" strike="noStrike">
              <a:latin typeface="Calibri"/>
            </a:endParaRPr>
          </a:p>
        </p:txBody>
      </p:sp>
      <p:pic>
        <p:nvPicPr>
          <p:cNvPr id="809" name="Picture 3" descr=""/>
          <p:cNvPicPr/>
          <p:nvPr/>
        </p:nvPicPr>
        <p:blipFill>
          <a:blip r:embed="rId2"/>
          <a:stretch/>
        </p:blipFill>
        <p:spPr>
          <a:xfrm>
            <a:off x="1431360" y="243648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810" name="Picture 4" descr=""/>
          <p:cNvPicPr/>
          <p:nvPr/>
        </p:nvPicPr>
        <p:blipFill>
          <a:blip r:embed="rId3"/>
          <a:stretch/>
        </p:blipFill>
        <p:spPr>
          <a:xfrm>
            <a:off x="1431360" y="328428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811" name="TextBox 110"/>
          <p:cNvSpPr/>
          <p:nvPr/>
        </p:nvSpPr>
        <p:spPr>
          <a:xfrm>
            <a:off x="4518720" y="2863440"/>
            <a:ext cx="4397760" cy="24264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SSTV is seen because of passive CTX on a public CS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812" name="TextBox 111"/>
          <p:cNvSpPr/>
          <p:nvPr/>
        </p:nvSpPr>
        <p:spPr>
          <a:xfrm>
            <a:off x="4518720" y="3705480"/>
            <a:ext cx="4397760" cy="24264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000" spc="-1" strike="noStrike" u="sng">
                <a:solidFill>
                  <a:srgbClr val="005386"/>
                </a:solidFill>
                <a:uFillTx/>
                <a:latin typeface="Arial Narrow"/>
              </a:rPr>
              <a:t>Note:</a:t>
            </a: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 No STD seen as soon as no STD belong to ADS org</a:t>
            </a:r>
            <a:endParaRPr b="0" lang="fr-FR" sz="1000" spc="-1" strike="noStrike">
              <a:latin typeface="Calibri"/>
            </a:endParaRPr>
          </a:p>
        </p:txBody>
      </p:sp>
      <p:grpSp>
        <p:nvGrpSpPr>
          <p:cNvPr id="813" name="Group 3"/>
          <p:cNvGrpSpPr/>
          <p:nvPr/>
        </p:nvGrpSpPr>
        <p:grpSpPr>
          <a:xfrm>
            <a:off x="5099400" y="122040"/>
            <a:ext cx="3839760" cy="510120"/>
            <a:chOff x="5099400" y="122040"/>
            <a:chExt cx="3839760" cy="510120"/>
          </a:xfrm>
        </p:grpSpPr>
        <p:pic>
          <p:nvPicPr>
            <p:cNvPr id="814" name="Picture 2" descr=""/>
            <p:cNvPicPr/>
            <p:nvPr/>
          </p:nvPicPr>
          <p:blipFill>
            <a:blip r:embed="rId4"/>
            <a:stretch/>
          </p:blipFill>
          <p:spPr>
            <a:xfrm>
              <a:off x="5099400" y="122040"/>
              <a:ext cx="3817080" cy="482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5" name="Oval 19"/>
            <p:cNvSpPr/>
            <p:nvPr/>
          </p:nvSpPr>
          <p:spPr>
            <a:xfrm>
              <a:off x="8747640" y="297360"/>
              <a:ext cx="191520" cy="33480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816" name="Picture 3" descr=""/>
          <p:cNvPicPr/>
          <p:nvPr/>
        </p:nvPicPr>
        <p:blipFill>
          <a:blip r:embed="rId5"/>
          <a:stretch/>
        </p:blipFill>
        <p:spPr>
          <a:xfrm>
            <a:off x="1431360" y="159084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817" name="TextBox 23"/>
          <p:cNvSpPr/>
          <p:nvPr/>
        </p:nvSpPr>
        <p:spPr>
          <a:xfrm>
            <a:off x="4518720" y="202464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Same result as above: passive ctx are useless as soon as SAT1_CS is private</a:t>
            </a:r>
            <a:endParaRPr b="0" lang="fr-FR" sz="1100" spc="-1" strike="noStrike">
              <a:latin typeface="Calibri"/>
            </a:endParaRPr>
          </a:p>
        </p:txBody>
      </p:sp>
      <p:pic>
        <p:nvPicPr>
          <p:cNvPr id="818" name="Picture 4" descr=""/>
          <p:cNvPicPr/>
          <p:nvPr/>
        </p:nvPicPr>
        <p:blipFill>
          <a:blip r:embed="rId6"/>
          <a:stretch/>
        </p:blipFill>
        <p:spPr>
          <a:xfrm>
            <a:off x="1613880" y="4175640"/>
            <a:ext cx="2578320" cy="967680"/>
          </a:xfrm>
          <a:prstGeom prst="rect">
            <a:avLst/>
          </a:prstGeom>
          <a:ln w="0">
            <a:noFill/>
          </a:ln>
        </p:spPr>
      </p:pic>
      <p:sp>
        <p:nvSpPr>
          <p:cNvPr id="819" name="TextBox 26"/>
          <p:cNvSpPr/>
          <p:nvPr/>
        </p:nvSpPr>
        <p:spPr>
          <a:xfrm>
            <a:off x="4518720" y="4419360"/>
            <a:ext cx="4397760" cy="39492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SSTV is seen because of passive CTX on a public CS</a:t>
            </a:r>
            <a:endParaRPr b="0" lang="fr-FR" sz="10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005386"/>
                </a:solidFill>
                <a:latin typeface="Arial Narrow"/>
              </a:rPr>
              <a:t>STLS is seen because of passive CTX on a public CS</a:t>
            </a:r>
            <a:endParaRPr b="0" lang="fr-FR" sz="1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4b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21" name="TextBox 2"/>
          <p:cNvSpPr/>
          <p:nvPr/>
        </p:nvSpPr>
        <p:spPr>
          <a:xfrm>
            <a:off x="168516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822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823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TextBox 196"/>
          <p:cNvSpPr/>
          <p:nvPr/>
        </p:nvSpPr>
        <p:spPr>
          <a:xfrm>
            <a:off x="4518720" y="3096000"/>
            <a:ext cx="4397760" cy="4251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data in the same CS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SSTV is seen because of passive CTX on a public CS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826" name="TextBox 113"/>
          <p:cNvSpPr/>
          <p:nvPr/>
        </p:nvSpPr>
        <p:spPr>
          <a:xfrm>
            <a:off x="4518720" y="3718440"/>
            <a:ext cx="4397760" cy="12621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data in the same CS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SSTV is seen because of passive CTX on a public CS on the org the data belongs to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STLS is seen because of passive CTX on a public CS on the org the data belongs to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CADS is seen because of passive CTX on a public CS on the org the data belongs to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827" name="TextBox 115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828" name="TextBox 116"/>
          <p:cNvSpPr/>
          <p:nvPr/>
        </p:nvSpPr>
        <p:spPr>
          <a:xfrm>
            <a:off x="4808880" y="7153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SAT1_CS on behalf of MDO_STV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829" name="TextBox 26"/>
          <p:cNvSpPr/>
          <p:nvPr/>
        </p:nvSpPr>
        <p:spPr>
          <a:xfrm>
            <a:off x="4518720" y="136368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data in the same CS as the active CTX</a:t>
            </a:r>
            <a:endParaRPr b="0" lang="fr-FR" sz="1100" spc="-1" strike="noStrike">
              <a:latin typeface="Calibri"/>
            </a:endParaRPr>
          </a:p>
        </p:txBody>
      </p:sp>
      <p:grpSp>
        <p:nvGrpSpPr>
          <p:cNvPr id="830" name="Group 19"/>
          <p:cNvGrpSpPr/>
          <p:nvPr/>
        </p:nvGrpSpPr>
        <p:grpSpPr>
          <a:xfrm>
            <a:off x="5099400" y="122040"/>
            <a:ext cx="3839760" cy="510120"/>
            <a:chOff x="5099400" y="122040"/>
            <a:chExt cx="3839760" cy="510120"/>
          </a:xfrm>
        </p:grpSpPr>
        <p:pic>
          <p:nvPicPr>
            <p:cNvPr id="831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22040"/>
              <a:ext cx="3817080" cy="482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32" name="Oval 27"/>
            <p:cNvSpPr/>
            <p:nvPr/>
          </p:nvSpPr>
          <p:spPr>
            <a:xfrm>
              <a:off x="8747640" y="297360"/>
              <a:ext cx="191520" cy="33480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833" name="Picture 2" descr=""/>
          <p:cNvPicPr/>
          <p:nvPr/>
        </p:nvPicPr>
        <p:blipFill>
          <a:blip r:embed="rId2"/>
          <a:stretch/>
        </p:blipFill>
        <p:spPr>
          <a:xfrm>
            <a:off x="1431360" y="107388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834" name="Picture 3" descr=""/>
          <p:cNvPicPr/>
          <p:nvPr/>
        </p:nvPicPr>
        <p:blipFill>
          <a:blip r:embed="rId3"/>
          <a:stretch/>
        </p:blipFill>
        <p:spPr>
          <a:xfrm>
            <a:off x="1431360" y="280152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835" name="Picture 4" descr=""/>
          <p:cNvPicPr/>
          <p:nvPr/>
        </p:nvPicPr>
        <p:blipFill>
          <a:blip r:embed="rId4"/>
          <a:stretch/>
        </p:blipFill>
        <p:spPr>
          <a:xfrm>
            <a:off x="1431360" y="194184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836" name="TextBox 28"/>
          <p:cNvSpPr/>
          <p:nvPr/>
        </p:nvSpPr>
        <p:spPr>
          <a:xfrm>
            <a:off x="4518720" y="2192040"/>
            <a:ext cx="4397760" cy="4251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Same result as above: passive ctx is useless as soon as no STD belongs to ADS org</a:t>
            </a:r>
            <a:endParaRPr b="0" lang="fr-FR" sz="1100" spc="-1" strike="noStrike">
              <a:latin typeface="Calibri"/>
            </a:endParaRPr>
          </a:p>
        </p:txBody>
      </p:sp>
      <p:pic>
        <p:nvPicPr>
          <p:cNvPr id="837" name="Picture 5" descr=""/>
          <p:cNvPicPr/>
          <p:nvPr/>
        </p:nvPicPr>
        <p:blipFill>
          <a:blip r:embed="rId5"/>
          <a:stretch/>
        </p:blipFill>
        <p:spPr>
          <a:xfrm>
            <a:off x="1431360" y="3804480"/>
            <a:ext cx="2943000" cy="110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4b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39" name="TextBox 2"/>
          <p:cNvSpPr/>
          <p:nvPr/>
        </p:nvSpPr>
        <p:spPr>
          <a:xfrm>
            <a:off x="168516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840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841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TextBox 115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844" name="TextBox 116"/>
          <p:cNvSpPr/>
          <p:nvPr/>
        </p:nvSpPr>
        <p:spPr>
          <a:xfrm>
            <a:off x="4808880" y="7153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SAT1_CS on behalf of MDO_STV</a:t>
            </a:r>
            <a:endParaRPr b="0" lang="fr-FR" sz="1100" spc="-1" strike="noStrike">
              <a:latin typeface="Calibri"/>
            </a:endParaRPr>
          </a:p>
        </p:txBody>
      </p:sp>
      <p:grpSp>
        <p:nvGrpSpPr>
          <p:cNvPr id="845" name="Group 19"/>
          <p:cNvGrpSpPr/>
          <p:nvPr/>
        </p:nvGrpSpPr>
        <p:grpSpPr>
          <a:xfrm>
            <a:off x="5099400" y="122040"/>
            <a:ext cx="3839760" cy="510120"/>
            <a:chOff x="5099400" y="122040"/>
            <a:chExt cx="3839760" cy="510120"/>
          </a:xfrm>
        </p:grpSpPr>
        <p:pic>
          <p:nvPicPr>
            <p:cNvPr id="846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22040"/>
              <a:ext cx="3817080" cy="482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7" name="Oval 27"/>
            <p:cNvSpPr/>
            <p:nvPr/>
          </p:nvSpPr>
          <p:spPr>
            <a:xfrm>
              <a:off x="8747640" y="297360"/>
              <a:ext cx="191520" cy="33480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848" name="Picture 2" descr=""/>
          <p:cNvPicPr/>
          <p:nvPr/>
        </p:nvPicPr>
        <p:blipFill>
          <a:blip r:embed="rId2"/>
          <a:stretch/>
        </p:blipFill>
        <p:spPr>
          <a:xfrm>
            <a:off x="1431360" y="1341720"/>
            <a:ext cx="2943000" cy="1013040"/>
          </a:xfrm>
          <a:prstGeom prst="rect">
            <a:avLst/>
          </a:prstGeom>
          <a:ln w="0">
            <a:noFill/>
          </a:ln>
        </p:spPr>
      </p:pic>
      <p:sp>
        <p:nvSpPr>
          <p:cNvPr id="849" name="TextBox 21"/>
          <p:cNvSpPr/>
          <p:nvPr/>
        </p:nvSpPr>
        <p:spPr>
          <a:xfrm>
            <a:off x="4518720" y="1630080"/>
            <a:ext cx="4397760" cy="44028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1TLS is seen because it is a data in the same CS as the active CTX</a:t>
            </a:r>
            <a:endParaRPr b="0" lang="fr-FR" sz="1100" spc="-1" strike="noStrike"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 u="sng">
                <a:solidFill>
                  <a:srgbClr val="005386"/>
                </a:solidFill>
                <a:uFillTx/>
                <a:latin typeface="Arial Narrow"/>
              </a:rPr>
              <a:t>Note: </a:t>
            </a: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Passive CTX is useless as soon as SAT2_CS is a private CS</a:t>
            </a:r>
            <a:endParaRPr b="0" lang="fr-FR" sz="11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4c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51" name="TextBox 2"/>
          <p:cNvSpPr/>
          <p:nvPr/>
        </p:nvSpPr>
        <p:spPr>
          <a:xfrm>
            <a:off x="168516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852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853" name="Straight Connector 20"/>
          <p:cNvSpPr/>
          <p:nvPr/>
        </p:nvSpPr>
        <p:spPr>
          <a:xfrm>
            <a:off x="143136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TextBox 16"/>
          <p:cNvSpPr/>
          <p:nvPr/>
        </p:nvSpPr>
        <p:spPr>
          <a:xfrm>
            <a:off x="4518720" y="152280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STLS is seen because it is a data in the same CS as the active CTX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856" name="TextBox 17"/>
          <p:cNvSpPr/>
          <p:nvPr/>
        </p:nvSpPr>
        <p:spPr>
          <a:xfrm rot="16200000">
            <a:off x="-124488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857" name="TextBox 18"/>
          <p:cNvSpPr/>
          <p:nvPr/>
        </p:nvSpPr>
        <p:spPr>
          <a:xfrm>
            <a:off x="4808880" y="715320"/>
            <a:ext cx="246780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STANDARD_CS on behalf of MDO_STV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858" name="TextBox 21"/>
          <p:cNvSpPr/>
          <p:nvPr/>
        </p:nvSpPr>
        <p:spPr>
          <a:xfrm>
            <a:off x="4518720" y="3525480"/>
            <a:ext cx="4397760" cy="2577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Same result as above: passive ctx is useless as soon as SAT1_CS is private</a:t>
            </a:r>
            <a:endParaRPr b="0" lang="fr-FR" sz="1100" spc="-1" strike="noStrike">
              <a:latin typeface="Calibri"/>
            </a:endParaRPr>
          </a:p>
        </p:txBody>
      </p:sp>
      <p:grpSp>
        <p:nvGrpSpPr>
          <p:cNvPr id="859" name="Group 23"/>
          <p:cNvGrpSpPr/>
          <p:nvPr/>
        </p:nvGrpSpPr>
        <p:grpSpPr>
          <a:xfrm>
            <a:off x="5099400" y="122040"/>
            <a:ext cx="3839760" cy="510120"/>
            <a:chOff x="5099400" y="122040"/>
            <a:chExt cx="3839760" cy="510120"/>
          </a:xfrm>
        </p:grpSpPr>
        <p:pic>
          <p:nvPicPr>
            <p:cNvPr id="860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22040"/>
              <a:ext cx="3817080" cy="482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61" name="Oval 25"/>
            <p:cNvSpPr/>
            <p:nvPr/>
          </p:nvSpPr>
          <p:spPr>
            <a:xfrm>
              <a:off x="8747640" y="297360"/>
              <a:ext cx="191520" cy="33480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pic>
        <p:nvPicPr>
          <p:cNvPr id="862" name="Picture 2" descr=""/>
          <p:cNvPicPr/>
          <p:nvPr/>
        </p:nvPicPr>
        <p:blipFill>
          <a:blip r:embed="rId2"/>
          <a:stretch/>
        </p:blipFill>
        <p:spPr>
          <a:xfrm>
            <a:off x="1431360" y="206496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863" name="Picture 3" descr=""/>
          <p:cNvPicPr/>
          <p:nvPr/>
        </p:nvPicPr>
        <p:blipFill>
          <a:blip r:embed="rId3"/>
          <a:stretch/>
        </p:blipFill>
        <p:spPr>
          <a:xfrm>
            <a:off x="1431360" y="3169800"/>
            <a:ext cx="2943000" cy="1104480"/>
          </a:xfrm>
          <a:prstGeom prst="rect">
            <a:avLst/>
          </a:prstGeom>
          <a:ln w="0">
            <a:noFill/>
          </a:ln>
        </p:spPr>
      </p:pic>
      <p:pic>
        <p:nvPicPr>
          <p:cNvPr id="864" name="Picture 4" descr=""/>
          <p:cNvPicPr/>
          <p:nvPr/>
        </p:nvPicPr>
        <p:blipFill>
          <a:blip r:embed="rId4"/>
          <a:stretch/>
        </p:blipFill>
        <p:spPr>
          <a:xfrm>
            <a:off x="1431360" y="1125720"/>
            <a:ext cx="2943000" cy="1104480"/>
          </a:xfrm>
          <a:prstGeom prst="rect">
            <a:avLst/>
          </a:prstGeom>
          <a:ln w="0">
            <a:noFill/>
          </a:ln>
        </p:spPr>
      </p:pic>
      <p:sp>
        <p:nvSpPr>
          <p:cNvPr id="865" name="TextBox 26"/>
          <p:cNvSpPr/>
          <p:nvPr/>
        </p:nvSpPr>
        <p:spPr>
          <a:xfrm>
            <a:off x="4518720" y="2276280"/>
            <a:ext cx="4397760" cy="5925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STLS is seen because it is a data in the same CS as the active CTX</a:t>
            </a:r>
            <a:endParaRPr b="0" lang="fr-FR" sz="11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CADS is seen because of passive CTX on a public CS on the org the data belongs to</a:t>
            </a:r>
            <a:endParaRPr b="0" lang="fr-FR" sz="11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Summary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67" name="Content Placeholder 3"/>
          <p:cNvSpPr txBox="1"/>
          <p:nvPr/>
        </p:nvSpPr>
        <p:spPr>
          <a:xfrm>
            <a:off x="863640" y="879480"/>
            <a:ext cx="7776720" cy="356400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Active CTX gives access to: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data in the CS (cross org)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Passive CTX gives access to: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 data belonging the org in the CS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392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  <p:grpSp>
        <p:nvGrpSpPr>
          <p:cNvPr id="868" name="Group 6"/>
          <p:cNvGrpSpPr/>
          <p:nvPr/>
        </p:nvGrpSpPr>
        <p:grpSpPr>
          <a:xfrm>
            <a:off x="5099400" y="122040"/>
            <a:ext cx="3839760" cy="510120"/>
            <a:chOff x="5099400" y="122040"/>
            <a:chExt cx="3839760" cy="510120"/>
          </a:xfrm>
        </p:grpSpPr>
        <p:pic>
          <p:nvPicPr>
            <p:cNvPr id="869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22040"/>
              <a:ext cx="3817080" cy="482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70" name="Oval 11"/>
            <p:cNvSpPr/>
            <p:nvPr/>
          </p:nvSpPr>
          <p:spPr>
            <a:xfrm>
              <a:off x="8747640" y="297360"/>
              <a:ext cx="191520" cy="33480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Text Placeholder 1"/>
          <p:cNvSpPr txBox="1"/>
          <p:nvPr/>
        </p:nvSpPr>
        <p:spPr>
          <a:xfrm>
            <a:off x="1367640" y="879480"/>
            <a:ext cx="7272360" cy="6476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marL="228600" indent="-228240" algn="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Visibility in practice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72" name="Text Placeholder 2"/>
          <p:cNvSpPr txBox="1"/>
          <p:nvPr/>
        </p:nvSpPr>
        <p:spPr>
          <a:xfrm>
            <a:off x="1368360" y="1707480"/>
            <a:ext cx="7272000" cy="46800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marL="228600" indent="-228240" algn="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Maturity of the data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Rounded Rectangle 3"/>
          <p:cNvSpPr/>
          <p:nvPr/>
        </p:nvSpPr>
        <p:spPr>
          <a:xfrm>
            <a:off x="2883600" y="2709360"/>
            <a:ext cx="373356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874" name="Rounded Rectangle 4"/>
          <p:cNvSpPr/>
          <p:nvPr/>
        </p:nvSpPr>
        <p:spPr>
          <a:xfrm>
            <a:off x="2883600" y="2057400"/>
            <a:ext cx="373356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875" name="Rounded Rectangle 5"/>
          <p:cNvSpPr/>
          <p:nvPr/>
        </p:nvSpPr>
        <p:spPr>
          <a:xfrm>
            <a:off x="2887920" y="3032640"/>
            <a:ext cx="373356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876" name="Rounded Rectangle 6"/>
          <p:cNvSpPr/>
          <p:nvPr/>
        </p:nvSpPr>
        <p:spPr>
          <a:xfrm>
            <a:off x="2883600" y="2380680"/>
            <a:ext cx="373356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877" name="Rounded Rectangle 16"/>
          <p:cNvSpPr/>
          <p:nvPr/>
        </p:nvSpPr>
        <p:spPr>
          <a:xfrm>
            <a:off x="4030920" y="1447920"/>
            <a:ext cx="2377080" cy="220176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878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Reference data set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879" name="TextBox 7"/>
          <p:cNvSpPr/>
          <p:nvPr/>
        </p:nvSpPr>
        <p:spPr>
          <a:xfrm>
            <a:off x="2882160" y="2402280"/>
            <a:ext cx="9111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SAT2_CS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880" name="TextBox 8"/>
          <p:cNvSpPr/>
          <p:nvPr/>
        </p:nvSpPr>
        <p:spPr>
          <a:xfrm>
            <a:off x="2884680" y="2730960"/>
            <a:ext cx="9086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STANDARD_CS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881" name="TextBox 9"/>
          <p:cNvSpPr/>
          <p:nvPr/>
        </p:nvSpPr>
        <p:spPr>
          <a:xfrm>
            <a:off x="2882160" y="2079000"/>
            <a:ext cx="97740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SAT1_CS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882" name="Rounded Rectangle 14"/>
          <p:cNvSpPr/>
          <p:nvPr/>
        </p:nvSpPr>
        <p:spPr>
          <a:xfrm>
            <a:off x="4261320" y="1738080"/>
            <a:ext cx="621360" cy="170532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883" name="TextBox 15"/>
          <p:cNvSpPr/>
          <p:nvPr/>
        </p:nvSpPr>
        <p:spPr>
          <a:xfrm>
            <a:off x="4261320" y="1802880"/>
            <a:ext cx="62136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MDO_STV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884" name="TextBox 17"/>
          <p:cNvSpPr/>
          <p:nvPr/>
        </p:nvSpPr>
        <p:spPr>
          <a:xfrm>
            <a:off x="4876560" y="1502640"/>
            <a:ext cx="7916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ADS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885" name="Rounded Rectangle 28"/>
          <p:cNvSpPr/>
          <p:nvPr/>
        </p:nvSpPr>
        <p:spPr>
          <a:xfrm>
            <a:off x="4939920" y="1733400"/>
            <a:ext cx="621360" cy="170820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886" name="TextBox 29"/>
          <p:cNvSpPr/>
          <p:nvPr/>
        </p:nvSpPr>
        <p:spPr>
          <a:xfrm>
            <a:off x="4947480" y="1798200"/>
            <a:ext cx="62136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MDO_TLS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887" name="TextBox 33"/>
          <p:cNvSpPr/>
          <p:nvPr/>
        </p:nvSpPr>
        <p:spPr>
          <a:xfrm>
            <a:off x="2935800" y="3054600"/>
            <a:ext cx="8575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COMP_CS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888" name="TextBox 36"/>
          <p:cNvSpPr/>
          <p:nvPr/>
        </p:nvSpPr>
        <p:spPr>
          <a:xfrm rot="16200000">
            <a:off x="1853280" y="2516040"/>
            <a:ext cx="13762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Collaborative Spaces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889" name="Rounded Rectangle 45"/>
          <p:cNvSpPr/>
          <p:nvPr/>
        </p:nvSpPr>
        <p:spPr>
          <a:xfrm>
            <a:off x="2695320" y="243684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Pri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890" name="TextBox 61"/>
          <p:cNvSpPr/>
          <p:nvPr/>
        </p:nvSpPr>
        <p:spPr>
          <a:xfrm>
            <a:off x="4638960" y="1118520"/>
            <a:ext cx="1045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Organizations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891" name="Rounded Rectangle 62"/>
          <p:cNvSpPr/>
          <p:nvPr/>
        </p:nvSpPr>
        <p:spPr>
          <a:xfrm>
            <a:off x="2720160" y="276588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Pub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892" name="Rounded Rectangle 63"/>
          <p:cNvSpPr/>
          <p:nvPr/>
        </p:nvSpPr>
        <p:spPr>
          <a:xfrm>
            <a:off x="2720160" y="308916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Std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893" name="Rounded Rectangle 64"/>
          <p:cNvSpPr/>
          <p:nvPr/>
        </p:nvSpPr>
        <p:spPr>
          <a:xfrm>
            <a:off x="2695320" y="211356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Pri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894" name="Oval 123"/>
          <p:cNvSpPr/>
          <p:nvPr/>
        </p:nvSpPr>
        <p:spPr>
          <a:xfrm>
            <a:off x="4937760" y="205344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1TLS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895" name="Oval 56"/>
          <p:cNvSpPr/>
          <p:nvPr/>
        </p:nvSpPr>
        <p:spPr>
          <a:xfrm>
            <a:off x="4251600" y="206028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1STV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896" name="Oval 59"/>
          <p:cNvSpPr/>
          <p:nvPr/>
        </p:nvSpPr>
        <p:spPr>
          <a:xfrm>
            <a:off x="4922280" y="236556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2TLS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897" name="Oval 65"/>
          <p:cNvSpPr/>
          <p:nvPr/>
        </p:nvSpPr>
        <p:spPr>
          <a:xfrm>
            <a:off x="4253760" y="237924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2STV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898" name="Oval 66"/>
          <p:cNvSpPr/>
          <p:nvPr/>
        </p:nvSpPr>
        <p:spPr>
          <a:xfrm>
            <a:off x="5020200" y="274788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STLS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899" name="Oval 67"/>
          <p:cNvSpPr/>
          <p:nvPr/>
        </p:nvSpPr>
        <p:spPr>
          <a:xfrm>
            <a:off x="4334040" y="275472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SSTV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900" name="Oval 69"/>
          <p:cNvSpPr/>
          <p:nvPr/>
        </p:nvSpPr>
        <p:spPr>
          <a:xfrm>
            <a:off x="5684760" y="3089160"/>
            <a:ext cx="609120" cy="16776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CADS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901" name="Oval 30"/>
          <p:cNvSpPr/>
          <p:nvPr/>
        </p:nvSpPr>
        <p:spPr>
          <a:xfrm>
            <a:off x="4433760" y="246240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2STV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902" name="Oval 31"/>
          <p:cNvSpPr/>
          <p:nvPr/>
        </p:nvSpPr>
        <p:spPr>
          <a:xfrm>
            <a:off x="5099400" y="245448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2TLS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903" name="Oval 32"/>
          <p:cNvSpPr/>
          <p:nvPr/>
        </p:nvSpPr>
        <p:spPr>
          <a:xfrm>
            <a:off x="4418280" y="215748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1STV</a:t>
            </a:r>
            <a:endParaRPr b="0" lang="fr-FR" sz="600" spc="-1" strike="noStrike">
              <a:latin typeface="Calibri"/>
            </a:endParaRPr>
          </a:p>
        </p:txBody>
      </p:sp>
      <p:sp>
        <p:nvSpPr>
          <p:cNvPr id="904" name="Oval 34"/>
          <p:cNvSpPr/>
          <p:nvPr/>
        </p:nvSpPr>
        <p:spPr>
          <a:xfrm>
            <a:off x="5084280" y="214992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00" spc="-1" strike="noStrike">
                <a:solidFill>
                  <a:srgbClr val="005386"/>
                </a:solidFill>
                <a:latin typeface="Arial Narrow"/>
              </a:rPr>
              <a:t>1TLS</a:t>
            </a:r>
            <a:endParaRPr b="0" lang="fr-FR" sz="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Scenario Maturity filter 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906" name="TextBox 2"/>
          <p:cNvSpPr/>
          <p:nvPr/>
        </p:nvSpPr>
        <p:spPr>
          <a:xfrm>
            <a:off x="1205280" y="799200"/>
            <a:ext cx="95976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User CTX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907" name="TextBox 70"/>
          <p:cNvSpPr/>
          <p:nvPr/>
        </p:nvSpPr>
        <p:spPr>
          <a:xfrm>
            <a:off x="3047400" y="799200"/>
            <a:ext cx="1266120" cy="34956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What he sees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908" name="Straight Connector 20"/>
          <p:cNvSpPr/>
          <p:nvPr/>
        </p:nvSpPr>
        <p:spPr>
          <a:xfrm>
            <a:off x="768240" y="944640"/>
            <a:ext cx="0" cy="345960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Straight Connector 22"/>
          <p:cNvSpPr/>
          <p:nvPr/>
        </p:nvSpPr>
        <p:spPr>
          <a:xfrm flipV="1">
            <a:off x="4374720" y="1198800"/>
            <a:ext cx="360" cy="3205440"/>
          </a:xfrm>
          <a:prstGeom prst="line">
            <a:avLst/>
          </a:prstGeom>
          <a:ln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TextBox 17"/>
          <p:cNvSpPr/>
          <p:nvPr/>
        </p:nvSpPr>
        <p:spPr>
          <a:xfrm rot="16200000">
            <a:off x="-1778040" y="2625480"/>
            <a:ext cx="4290480" cy="516600"/>
          </a:xfrm>
          <a:prstGeom prst="rect">
            <a:avLst/>
          </a:prstGeom>
          <a:solidFill>
            <a:srgbClr val="ffffff"/>
          </a:solidFill>
          <a:ln>
            <a:solidFill>
              <a:srgbClr val="84bd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All data from the active CTX are visible to the user (except Under Owner Design &amp; Public Reader)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911" name="TextBox 26"/>
          <p:cNvSpPr/>
          <p:nvPr/>
        </p:nvSpPr>
        <p:spPr>
          <a:xfrm>
            <a:off x="6774120" y="1609920"/>
            <a:ext cx="2165040" cy="265104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5386"/>
                </a:solidFill>
                <a:latin typeface="Arial Narrow"/>
              </a:rPr>
              <a:t>Filter applied either on Active or Passive CTX</a:t>
            </a:r>
            <a:endParaRPr b="0" lang="fr-FR" sz="2400" spc="-1" strike="noStrike">
              <a:latin typeface="Calibri"/>
            </a:endParaRPr>
          </a:p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5386"/>
                </a:solidFill>
                <a:latin typeface="Arial Narrow"/>
              </a:rPr>
              <a:t>Filter act ONLY on Reader, Author &amp; Contributor role</a:t>
            </a:r>
            <a:endParaRPr b="0" lang="fr-FR" sz="2400" spc="-1" strike="noStrike">
              <a:latin typeface="Calibri"/>
            </a:endParaRPr>
          </a:p>
        </p:txBody>
      </p:sp>
      <p:sp>
        <p:nvSpPr>
          <p:cNvPr id="912" name="TextBox 19"/>
          <p:cNvSpPr/>
          <p:nvPr/>
        </p:nvSpPr>
        <p:spPr>
          <a:xfrm>
            <a:off x="4458600" y="190404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Leader in SAT1_CS on behalf of MDO_STV</a:t>
            </a:r>
            <a:endParaRPr b="0" lang="fr-FR" sz="1100" spc="-1" strike="noStrike">
              <a:latin typeface="Calibri"/>
            </a:endParaRPr>
          </a:p>
        </p:txBody>
      </p:sp>
      <p:pic>
        <p:nvPicPr>
          <p:cNvPr id="913" name="Picture 2" descr=""/>
          <p:cNvPicPr/>
          <p:nvPr/>
        </p:nvPicPr>
        <p:blipFill>
          <a:blip r:embed="rId1"/>
          <a:stretch/>
        </p:blipFill>
        <p:spPr>
          <a:xfrm>
            <a:off x="5099400" y="122040"/>
            <a:ext cx="3817080" cy="380160"/>
          </a:xfrm>
          <a:prstGeom prst="rect">
            <a:avLst/>
          </a:prstGeom>
          <a:ln w="0">
            <a:noFill/>
          </a:ln>
        </p:spPr>
      </p:pic>
      <p:sp>
        <p:nvSpPr>
          <p:cNvPr id="914" name="Oval 29"/>
          <p:cNvSpPr/>
          <p:nvPr/>
        </p:nvSpPr>
        <p:spPr>
          <a:xfrm>
            <a:off x="8747640" y="152280"/>
            <a:ext cx="191520" cy="167400"/>
          </a:xfrm>
          <a:prstGeom prst="ellipse">
            <a:avLst/>
          </a:prstGeom>
          <a:noFill/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</p:sp>
      <p:pic>
        <p:nvPicPr>
          <p:cNvPr id="915" name="Picture 4" descr=""/>
          <p:cNvPicPr/>
          <p:nvPr/>
        </p:nvPicPr>
        <p:blipFill>
          <a:blip r:embed="rId2"/>
          <a:stretch/>
        </p:blipFill>
        <p:spPr>
          <a:xfrm>
            <a:off x="768600" y="3102480"/>
            <a:ext cx="3606120" cy="1241280"/>
          </a:xfrm>
          <a:prstGeom prst="rect">
            <a:avLst/>
          </a:prstGeom>
          <a:ln w="0">
            <a:noFill/>
          </a:ln>
        </p:spPr>
      </p:pic>
      <p:pic>
        <p:nvPicPr>
          <p:cNvPr id="916" name="Picture 5" descr=""/>
          <p:cNvPicPr/>
          <p:nvPr/>
        </p:nvPicPr>
        <p:blipFill>
          <a:blip r:embed="rId3"/>
          <a:stretch/>
        </p:blipFill>
        <p:spPr>
          <a:xfrm>
            <a:off x="768600" y="1418400"/>
            <a:ext cx="3606120" cy="1241280"/>
          </a:xfrm>
          <a:prstGeom prst="rect">
            <a:avLst/>
          </a:prstGeom>
          <a:ln w="0">
            <a:noFill/>
          </a:ln>
        </p:spPr>
      </p:pic>
      <p:sp>
        <p:nvSpPr>
          <p:cNvPr id="917" name="TextBox 131"/>
          <p:cNvSpPr/>
          <p:nvPr/>
        </p:nvSpPr>
        <p:spPr>
          <a:xfrm>
            <a:off x="4458600" y="3588120"/>
            <a:ext cx="2198520" cy="42516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 Narrow"/>
              </a:rPr>
              <a:t>Active CTX is Reader in SAT1_CS on behalf of MDO_STV</a:t>
            </a:r>
            <a:endParaRPr b="0" lang="fr-FR" sz="11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Security Context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44" name="Content Placeholder 2"/>
          <p:cNvSpPr txBox="1"/>
          <p:nvPr/>
        </p:nvSpPr>
        <p:spPr>
          <a:xfrm>
            <a:off x="863640" y="879480"/>
            <a:ext cx="4470120" cy="356400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rmAutofit fontScale="82000"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A security context is an identification “string” that the user selects at login time.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It is composed of 3 parts: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Organization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Collaborative Space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Role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It is the unique information that dictates what the user can </a:t>
            </a:r>
            <a:r>
              <a:rPr b="0" lang="en-US" sz="2000" spc="-1" strike="noStrike" u="sng">
                <a:solidFill>
                  <a:srgbClr val="005386"/>
                </a:solidFill>
                <a:uFillTx/>
                <a:latin typeface="Arial Narrow"/>
              </a:rPr>
              <a:t>see</a:t>
            </a: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 and </a:t>
            </a:r>
            <a:r>
              <a:rPr b="0" lang="en-US" sz="2000" spc="-1" strike="noStrike" u="sng">
                <a:solidFill>
                  <a:srgbClr val="005386"/>
                </a:solidFill>
                <a:uFillTx/>
                <a:latin typeface="Arial Narrow"/>
              </a:rPr>
              <a:t>do</a:t>
            </a: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 during the life time of his session in the 3D Experience Platform.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Security Contexts are assigned by an Administrator.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005386"/>
                </a:solidFill>
                <a:latin typeface="Arial Narrow"/>
              </a:rPr>
              <a:t>The elements of the security contexts </a:t>
            </a:r>
            <a:r>
              <a:rPr b="1" lang="en-US" sz="2000" spc="-1" strike="noStrike" u="sng">
                <a:solidFill>
                  <a:srgbClr val="005386"/>
                </a:solidFill>
                <a:uFillTx/>
                <a:latin typeface="Arial Narrow"/>
              </a:rPr>
              <a:t>tag</a:t>
            </a:r>
            <a:r>
              <a:rPr b="1" lang="en-US" sz="2000" spc="-1" strike="noStrike">
                <a:solidFill>
                  <a:srgbClr val="005386"/>
                </a:solidFill>
                <a:latin typeface="Arial Narrow"/>
              </a:rPr>
              <a:t> all data created during the user session.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445" name="Picture 2" descr=""/>
          <p:cNvPicPr/>
          <p:nvPr/>
        </p:nvPicPr>
        <p:blipFill>
          <a:blip r:embed="rId1"/>
          <a:stretch/>
        </p:blipFill>
        <p:spPr>
          <a:xfrm>
            <a:off x="5421960" y="895320"/>
            <a:ext cx="2292480" cy="1218960"/>
          </a:xfrm>
          <a:prstGeom prst="rect">
            <a:avLst/>
          </a:prstGeom>
          <a:ln w="0">
            <a:noFill/>
          </a:ln>
        </p:spPr>
      </p:pic>
      <p:pic>
        <p:nvPicPr>
          <p:cNvPr id="446" name="Picture 3" descr=""/>
          <p:cNvPicPr/>
          <p:nvPr/>
        </p:nvPicPr>
        <p:blipFill>
          <a:blip r:embed="rId2"/>
          <a:stretch/>
        </p:blipFill>
        <p:spPr>
          <a:xfrm>
            <a:off x="5410080" y="2571840"/>
            <a:ext cx="2316240" cy="1518840"/>
          </a:xfrm>
          <a:prstGeom prst="rect">
            <a:avLst/>
          </a:prstGeom>
          <a:ln w="0">
            <a:noFill/>
          </a:ln>
        </p:spPr>
      </p:pic>
      <p:sp>
        <p:nvSpPr>
          <p:cNvPr id="447" name="Curved Left Arrow 3"/>
          <p:cNvSpPr/>
          <p:nvPr/>
        </p:nvSpPr>
        <p:spPr>
          <a:xfrm>
            <a:off x="7772400" y="1809720"/>
            <a:ext cx="685440" cy="137124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ext Placeholder 1"/>
          <p:cNvSpPr txBox="1"/>
          <p:nvPr/>
        </p:nvSpPr>
        <p:spPr>
          <a:xfrm>
            <a:off x="1367640" y="879480"/>
            <a:ext cx="7272360" cy="6476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marL="228600" indent="-228240" algn="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Editability in practice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919" name="Text Placeholder 2"/>
          <p:cNvSpPr txBox="1"/>
          <p:nvPr/>
        </p:nvSpPr>
        <p:spPr>
          <a:xfrm>
            <a:off x="1368360" y="1707480"/>
            <a:ext cx="7272000" cy="46800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marL="228600" indent="-228240" algn="r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Security context enforcement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Choice 1a: TLS01 logged as Leader of MDO_TLS on SAT1_CS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921" name="Rounded Rectangle 3"/>
          <p:cNvSpPr/>
          <p:nvPr/>
        </p:nvSpPr>
        <p:spPr>
          <a:xfrm>
            <a:off x="1853640" y="2099880"/>
            <a:ext cx="522828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22" name="Rounded Rectangle 4"/>
          <p:cNvSpPr/>
          <p:nvPr/>
        </p:nvSpPr>
        <p:spPr>
          <a:xfrm>
            <a:off x="1853640" y="1447560"/>
            <a:ext cx="522828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23" name="Rounded Rectangle 5"/>
          <p:cNvSpPr/>
          <p:nvPr/>
        </p:nvSpPr>
        <p:spPr>
          <a:xfrm>
            <a:off x="1857960" y="2423160"/>
            <a:ext cx="522828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24" name="Rounded Rectangle 6"/>
          <p:cNvSpPr/>
          <p:nvPr/>
        </p:nvSpPr>
        <p:spPr>
          <a:xfrm>
            <a:off x="1853640" y="1770840"/>
            <a:ext cx="522828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25" name="TextBox 7"/>
          <p:cNvSpPr/>
          <p:nvPr/>
        </p:nvSpPr>
        <p:spPr>
          <a:xfrm>
            <a:off x="1853640" y="1792800"/>
            <a:ext cx="9111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SAT2_CS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26" name="TextBox 8"/>
          <p:cNvSpPr/>
          <p:nvPr/>
        </p:nvSpPr>
        <p:spPr>
          <a:xfrm>
            <a:off x="1856160" y="2121480"/>
            <a:ext cx="9086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STANDARD_CS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27" name="TextBox 9"/>
          <p:cNvSpPr/>
          <p:nvPr/>
        </p:nvSpPr>
        <p:spPr>
          <a:xfrm>
            <a:off x="1853640" y="1469520"/>
            <a:ext cx="97740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SAT1_CS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28" name="Rounded Rectangle 10"/>
          <p:cNvSpPr/>
          <p:nvPr/>
        </p:nvSpPr>
        <p:spPr>
          <a:xfrm>
            <a:off x="3499560" y="1123920"/>
            <a:ext cx="618840" cy="170820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29" name="TextBox 11"/>
          <p:cNvSpPr/>
          <p:nvPr/>
        </p:nvSpPr>
        <p:spPr>
          <a:xfrm>
            <a:off x="3499560" y="1188720"/>
            <a:ext cx="61884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MDO_FDH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30" name="Rounded Rectangle 12"/>
          <p:cNvSpPr/>
          <p:nvPr/>
        </p:nvSpPr>
        <p:spPr>
          <a:xfrm>
            <a:off x="4174560" y="1123920"/>
            <a:ext cx="621360" cy="170820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31" name="TextBox 13"/>
          <p:cNvSpPr/>
          <p:nvPr/>
        </p:nvSpPr>
        <p:spPr>
          <a:xfrm>
            <a:off x="4174560" y="1188720"/>
            <a:ext cx="66564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MDO_PTH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32" name="Rounded Rectangle 14"/>
          <p:cNvSpPr/>
          <p:nvPr/>
        </p:nvSpPr>
        <p:spPr>
          <a:xfrm>
            <a:off x="4840200" y="1128600"/>
            <a:ext cx="621360" cy="170532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33" name="TextBox 15"/>
          <p:cNvSpPr/>
          <p:nvPr/>
        </p:nvSpPr>
        <p:spPr>
          <a:xfrm>
            <a:off x="4840200" y="1193400"/>
            <a:ext cx="62136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MDO_STV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34" name="Rounded Rectangle 16"/>
          <p:cNvSpPr/>
          <p:nvPr/>
        </p:nvSpPr>
        <p:spPr>
          <a:xfrm>
            <a:off x="6204960" y="1123920"/>
            <a:ext cx="621360" cy="170820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35" name="TextBox 17"/>
          <p:cNvSpPr/>
          <p:nvPr/>
        </p:nvSpPr>
        <p:spPr>
          <a:xfrm>
            <a:off x="6106680" y="1188720"/>
            <a:ext cx="7916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ADS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36" name="Rounded Rectangle 28"/>
          <p:cNvSpPr/>
          <p:nvPr/>
        </p:nvSpPr>
        <p:spPr>
          <a:xfrm>
            <a:off x="5518800" y="1123920"/>
            <a:ext cx="621360" cy="170820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37" name="TextBox 29"/>
          <p:cNvSpPr/>
          <p:nvPr/>
        </p:nvSpPr>
        <p:spPr>
          <a:xfrm>
            <a:off x="5526360" y="1188720"/>
            <a:ext cx="62136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MDO_TLS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38" name="TextBox 33"/>
          <p:cNvSpPr/>
          <p:nvPr/>
        </p:nvSpPr>
        <p:spPr>
          <a:xfrm>
            <a:off x="1906920" y="2444760"/>
            <a:ext cx="8575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COMP_CS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39" name="TextBox 36"/>
          <p:cNvSpPr/>
          <p:nvPr/>
        </p:nvSpPr>
        <p:spPr>
          <a:xfrm rot="16200000">
            <a:off x="765000" y="2057040"/>
            <a:ext cx="13762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Collaborative Spaces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940" name="Rounded Rectangle 45"/>
          <p:cNvSpPr/>
          <p:nvPr/>
        </p:nvSpPr>
        <p:spPr>
          <a:xfrm>
            <a:off x="1697040" y="182736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Pri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41" name="TextBox 61"/>
          <p:cNvSpPr/>
          <p:nvPr/>
        </p:nvSpPr>
        <p:spPr>
          <a:xfrm>
            <a:off x="4273200" y="745200"/>
            <a:ext cx="1045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Organizations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942" name="Rounded Rectangle 62"/>
          <p:cNvSpPr/>
          <p:nvPr/>
        </p:nvSpPr>
        <p:spPr>
          <a:xfrm>
            <a:off x="1722240" y="215640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Pub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43" name="Rounded Rectangle 63"/>
          <p:cNvSpPr/>
          <p:nvPr/>
        </p:nvSpPr>
        <p:spPr>
          <a:xfrm>
            <a:off x="1722240" y="247968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Std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44" name="Rounded Rectangle 64"/>
          <p:cNvSpPr/>
          <p:nvPr/>
        </p:nvSpPr>
        <p:spPr>
          <a:xfrm>
            <a:off x="1697040" y="150408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Pri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45" name="Right Arrow 2"/>
          <p:cNvSpPr/>
          <p:nvPr/>
        </p:nvSpPr>
        <p:spPr>
          <a:xfrm>
            <a:off x="1724760" y="1004400"/>
            <a:ext cx="658440" cy="138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Bent-Up Arrow 18"/>
          <p:cNvSpPr/>
          <p:nvPr/>
        </p:nvSpPr>
        <p:spPr>
          <a:xfrm flipH="1" rot="10800000">
            <a:off x="1745640" y="1211040"/>
            <a:ext cx="563760" cy="2692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Oval 123"/>
          <p:cNvSpPr/>
          <p:nvPr/>
        </p:nvSpPr>
        <p:spPr>
          <a:xfrm>
            <a:off x="5585400" y="148896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L</a:t>
            </a:r>
            <a:endParaRPr b="0" lang="fr-FR" sz="1000" spc="-1" strike="noStrike">
              <a:latin typeface="Calibri"/>
            </a:endParaRPr>
          </a:p>
        </p:txBody>
      </p:sp>
      <p:pic>
        <p:nvPicPr>
          <p:cNvPr id="948" name="Picture 4" descr=""/>
          <p:cNvPicPr/>
          <p:nvPr/>
        </p:nvPicPr>
        <p:blipFill>
          <a:blip r:embed="rId1"/>
          <a:stretch/>
        </p:blipFill>
        <p:spPr>
          <a:xfrm>
            <a:off x="7924680" y="1638360"/>
            <a:ext cx="1150200" cy="192348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949" name="Oval 77"/>
          <p:cNvSpPr/>
          <p:nvPr/>
        </p:nvSpPr>
        <p:spPr>
          <a:xfrm>
            <a:off x="7611120" y="235224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A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50" name="Oval 134"/>
          <p:cNvSpPr/>
          <p:nvPr/>
        </p:nvSpPr>
        <p:spPr>
          <a:xfrm>
            <a:off x="7587000" y="1715400"/>
            <a:ext cx="503640" cy="174600"/>
          </a:xfrm>
          <a:prstGeom prst="ellipse">
            <a:avLst/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51" name="Oval 78"/>
          <p:cNvSpPr/>
          <p:nvPr/>
        </p:nvSpPr>
        <p:spPr>
          <a:xfrm>
            <a:off x="5633280" y="424296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001871">
                <a:lumMod val="60000"/>
                <a:lumOff val="40000"/>
              </a:srgbClr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52" name="TextBox 79"/>
          <p:cNvSpPr/>
          <p:nvPr/>
        </p:nvSpPr>
        <p:spPr>
          <a:xfrm>
            <a:off x="6151680" y="4203360"/>
            <a:ext cx="2156040" cy="227520"/>
          </a:xfrm>
          <a:prstGeom prst="rect">
            <a:avLst/>
          </a:prstGeom>
          <a:noFill/>
          <a:ln w="0">
            <a:solidFill>
              <a:srgbClr val="001871">
                <a:lumMod val="60000"/>
                <a:lumOff val="4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386"/>
                </a:solidFill>
                <a:latin typeface="Arial Narrow"/>
              </a:rPr>
              <a:t>Implicit access right: same CS or Children ORG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53" name="Oval 80"/>
          <p:cNvSpPr/>
          <p:nvPr/>
        </p:nvSpPr>
        <p:spPr>
          <a:xfrm>
            <a:off x="6264000" y="247248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001871">
                <a:lumMod val="60000"/>
                <a:lumOff val="40000"/>
              </a:srgbClr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54" name="Oval 82"/>
          <p:cNvSpPr/>
          <p:nvPr/>
        </p:nvSpPr>
        <p:spPr>
          <a:xfrm>
            <a:off x="5577840" y="214956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efd921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L*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55" name="Oval 58"/>
          <p:cNvSpPr/>
          <p:nvPr/>
        </p:nvSpPr>
        <p:spPr>
          <a:xfrm>
            <a:off x="5618160" y="395928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84bd00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56" name="TextBox 60"/>
          <p:cNvSpPr/>
          <p:nvPr/>
        </p:nvSpPr>
        <p:spPr>
          <a:xfrm>
            <a:off x="6138000" y="3930120"/>
            <a:ext cx="22233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386"/>
                </a:solidFill>
                <a:latin typeface="Arial Narrow"/>
              </a:rPr>
              <a:t>Cumulated access right: granted by additional ctx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57" name="Oval 83"/>
          <p:cNvSpPr/>
          <p:nvPr/>
        </p:nvSpPr>
        <p:spPr>
          <a:xfrm>
            <a:off x="5618160" y="334908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L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58" name="Oval 85"/>
          <p:cNvSpPr/>
          <p:nvPr/>
        </p:nvSpPr>
        <p:spPr>
          <a:xfrm>
            <a:off x="7587000" y="203400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C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59" name="Oval 86"/>
          <p:cNvSpPr/>
          <p:nvPr/>
        </p:nvSpPr>
        <p:spPr>
          <a:xfrm>
            <a:off x="7587000" y="267048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L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60" name="Oval 88"/>
          <p:cNvSpPr/>
          <p:nvPr/>
        </p:nvSpPr>
        <p:spPr>
          <a:xfrm>
            <a:off x="7587000" y="299808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O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61" name="TextBox 89"/>
          <p:cNvSpPr/>
          <p:nvPr/>
        </p:nvSpPr>
        <p:spPr>
          <a:xfrm>
            <a:off x="6221880" y="3321000"/>
            <a:ext cx="7146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386"/>
                </a:solidFill>
                <a:latin typeface="Arial Narrow"/>
              </a:rPr>
              <a:t>Current login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62" name="Oval 91"/>
          <p:cNvSpPr/>
          <p:nvPr/>
        </p:nvSpPr>
        <p:spPr>
          <a:xfrm>
            <a:off x="4884480" y="215748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84bd00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63" name="Oval 92"/>
          <p:cNvSpPr/>
          <p:nvPr/>
        </p:nvSpPr>
        <p:spPr>
          <a:xfrm>
            <a:off x="4215960" y="214956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84bd00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64" name="Oval 94"/>
          <p:cNvSpPr/>
          <p:nvPr/>
        </p:nvSpPr>
        <p:spPr>
          <a:xfrm>
            <a:off x="3522600" y="215748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84bd00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pic>
        <p:nvPicPr>
          <p:cNvPr id="965" name="Picture 2" descr=""/>
          <p:cNvPicPr/>
          <p:nvPr/>
        </p:nvPicPr>
        <p:blipFill>
          <a:blip r:embed="rId2"/>
          <a:stretch/>
        </p:blipFill>
        <p:spPr>
          <a:xfrm>
            <a:off x="270720" y="754200"/>
            <a:ext cx="1323000" cy="816480"/>
          </a:xfrm>
          <a:prstGeom prst="rect">
            <a:avLst/>
          </a:prstGeom>
          <a:ln w="0">
            <a:noFill/>
          </a:ln>
        </p:spPr>
      </p:pic>
      <p:sp>
        <p:nvSpPr>
          <p:cNvPr id="966" name="Oval 95"/>
          <p:cNvSpPr/>
          <p:nvPr/>
        </p:nvSpPr>
        <p:spPr>
          <a:xfrm>
            <a:off x="5618160" y="367092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efd921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L*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67" name="TextBox 96"/>
          <p:cNvSpPr/>
          <p:nvPr/>
        </p:nvSpPr>
        <p:spPr>
          <a:xfrm>
            <a:off x="6122160" y="3603960"/>
            <a:ext cx="28918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386"/>
                </a:solidFill>
                <a:latin typeface="Arial Narrow"/>
              </a:rPr>
              <a:t>Cumulated Passive access right*: Reduced to modification rights of exiting data (change maturity, no version, …)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68" name="Oval 98"/>
          <p:cNvSpPr/>
          <p:nvPr/>
        </p:nvSpPr>
        <p:spPr>
          <a:xfrm>
            <a:off x="4884120" y="149724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001871">
                <a:lumMod val="60000"/>
                <a:lumOff val="40000"/>
              </a:srgbClr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69" name="Oval 99"/>
          <p:cNvSpPr/>
          <p:nvPr/>
        </p:nvSpPr>
        <p:spPr>
          <a:xfrm>
            <a:off x="4218120" y="149832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001871">
                <a:lumMod val="60000"/>
                <a:lumOff val="40000"/>
              </a:srgbClr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970" name="Oval 100"/>
          <p:cNvSpPr/>
          <p:nvPr/>
        </p:nvSpPr>
        <p:spPr>
          <a:xfrm>
            <a:off x="3531240" y="149832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001871">
                <a:lumMod val="60000"/>
                <a:lumOff val="40000"/>
              </a:srgbClr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pic>
        <p:nvPicPr>
          <p:cNvPr id="971" name="Picture 3" descr=""/>
          <p:cNvPicPr/>
          <p:nvPr/>
        </p:nvPicPr>
        <p:blipFill>
          <a:blip r:embed="rId3"/>
          <a:stretch/>
        </p:blipFill>
        <p:spPr>
          <a:xfrm>
            <a:off x="311760" y="2961000"/>
            <a:ext cx="4891320" cy="1940760"/>
          </a:xfrm>
          <a:prstGeom prst="rect">
            <a:avLst/>
          </a:prstGeom>
          <a:ln w="0">
            <a:noFill/>
          </a:ln>
        </p:spPr>
      </p:pic>
      <p:sp>
        <p:nvSpPr>
          <p:cNvPr id="972" name="Oval 19"/>
          <p:cNvSpPr/>
          <p:nvPr/>
        </p:nvSpPr>
        <p:spPr>
          <a:xfrm>
            <a:off x="4840200" y="4434120"/>
            <a:ext cx="241920" cy="160200"/>
          </a:xfrm>
          <a:prstGeom prst="ellipse">
            <a:avLst/>
          </a:prstGeom>
          <a:noFill/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</p:sp>
      <p:sp>
        <p:nvSpPr>
          <p:cNvPr id="973" name="Oval 54"/>
          <p:cNvSpPr/>
          <p:nvPr/>
        </p:nvSpPr>
        <p:spPr>
          <a:xfrm>
            <a:off x="4840200" y="4595040"/>
            <a:ext cx="241920" cy="160200"/>
          </a:xfrm>
          <a:prstGeom prst="ellipse">
            <a:avLst/>
          </a:prstGeom>
          <a:noFill/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itle 1"/>
          <p:cNvSpPr txBox="1"/>
          <p:nvPr/>
        </p:nvSpPr>
        <p:spPr>
          <a:xfrm>
            <a:off x="457200" y="361800"/>
            <a:ext cx="85086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5386"/>
                </a:solidFill>
                <a:latin typeface="Arial Narrow"/>
              </a:rPr>
              <a:t>Choice 1b: TLS01 logged as Leader of MDO_TLS on SAT1_CS</a:t>
            </a:r>
            <a:endParaRPr b="0" lang="en-US" sz="2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975" name="Rounded Rectangle 3"/>
          <p:cNvSpPr/>
          <p:nvPr/>
        </p:nvSpPr>
        <p:spPr>
          <a:xfrm>
            <a:off x="1853640" y="2099880"/>
            <a:ext cx="522828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76" name="Rounded Rectangle 4"/>
          <p:cNvSpPr/>
          <p:nvPr/>
        </p:nvSpPr>
        <p:spPr>
          <a:xfrm>
            <a:off x="1853640" y="1447560"/>
            <a:ext cx="522828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77" name="Rounded Rectangle 5"/>
          <p:cNvSpPr/>
          <p:nvPr/>
        </p:nvSpPr>
        <p:spPr>
          <a:xfrm>
            <a:off x="1857960" y="2423160"/>
            <a:ext cx="522828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78" name="Rounded Rectangle 6"/>
          <p:cNvSpPr/>
          <p:nvPr/>
        </p:nvSpPr>
        <p:spPr>
          <a:xfrm>
            <a:off x="1853640" y="1770840"/>
            <a:ext cx="5228280" cy="273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4d0e8"/>
              </a:gs>
              <a:gs pos="100000">
                <a:srgbClr val="e8ebf6"/>
              </a:gs>
            </a:gsLst>
            <a:lin ang="16200000"/>
          </a:gradFill>
          <a:ln>
            <a:solidFill>
              <a:srgbClr val="005183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979" name="TextBox 7"/>
          <p:cNvSpPr/>
          <p:nvPr/>
        </p:nvSpPr>
        <p:spPr>
          <a:xfrm>
            <a:off x="1853640" y="1792800"/>
            <a:ext cx="9111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SAT2_CS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80" name="TextBox 8"/>
          <p:cNvSpPr/>
          <p:nvPr/>
        </p:nvSpPr>
        <p:spPr>
          <a:xfrm>
            <a:off x="1856160" y="2121480"/>
            <a:ext cx="9086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STANDARD_CS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81" name="TextBox 9"/>
          <p:cNvSpPr/>
          <p:nvPr/>
        </p:nvSpPr>
        <p:spPr>
          <a:xfrm>
            <a:off x="1853640" y="1469520"/>
            <a:ext cx="97740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SAT1_CS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82" name="Rounded Rectangle 10"/>
          <p:cNvSpPr/>
          <p:nvPr/>
        </p:nvSpPr>
        <p:spPr>
          <a:xfrm>
            <a:off x="3499560" y="1123920"/>
            <a:ext cx="618840" cy="170820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83" name="TextBox 11"/>
          <p:cNvSpPr/>
          <p:nvPr/>
        </p:nvSpPr>
        <p:spPr>
          <a:xfrm>
            <a:off x="3499560" y="1188720"/>
            <a:ext cx="61884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MDO_FDH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84" name="Rounded Rectangle 12"/>
          <p:cNvSpPr/>
          <p:nvPr/>
        </p:nvSpPr>
        <p:spPr>
          <a:xfrm>
            <a:off x="4174560" y="1123920"/>
            <a:ext cx="621360" cy="170820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85" name="TextBox 13"/>
          <p:cNvSpPr/>
          <p:nvPr/>
        </p:nvSpPr>
        <p:spPr>
          <a:xfrm>
            <a:off x="4174560" y="1188720"/>
            <a:ext cx="66564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MDO_PTH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86" name="Rounded Rectangle 14"/>
          <p:cNvSpPr/>
          <p:nvPr/>
        </p:nvSpPr>
        <p:spPr>
          <a:xfrm>
            <a:off x="4840200" y="1128600"/>
            <a:ext cx="621360" cy="170532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87" name="TextBox 15"/>
          <p:cNvSpPr/>
          <p:nvPr/>
        </p:nvSpPr>
        <p:spPr>
          <a:xfrm>
            <a:off x="4840200" y="1193400"/>
            <a:ext cx="62136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MDO_STV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88" name="Rounded Rectangle 16"/>
          <p:cNvSpPr/>
          <p:nvPr/>
        </p:nvSpPr>
        <p:spPr>
          <a:xfrm>
            <a:off x="6204960" y="1123920"/>
            <a:ext cx="621360" cy="170820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89" name="TextBox 17"/>
          <p:cNvSpPr/>
          <p:nvPr/>
        </p:nvSpPr>
        <p:spPr>
          <a:xfrm>
            <a:off x="6106680" y="1188720"/>
            <a:ext cx="79164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ADS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90" name="Rounded Rectangle 28"/>
          <p:cNvSpPr/>
          <p:nvPr/>
        </p:nvSpPr>
        <p:spPr>
          <a:xfrm>
            <a:off x="5518800" y="1123920"/>
            <a:ext cx="621360" cy="1708200"/>
          </a:xfrm>
          <a:prstGeom prst="roundRect">
            <a:avLst>
              <a:gd name="adj" fmla="val 16667"/>
            </a:avLst>
          </a:prstGeom>
          <a:solidFill>
            <a:srgbClr val="ffff00">
              <a:alpha val="35000"/>
            </a:srgbClr>
          </a:solidFill>
          <a:ln>
            <a:solidFill>
              <a:srgbClr val="e1cd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91" name="TextBox 29"/>
          <p:cNvSpPr/>
          <p:nvPr/>
        </p:nvSpPr>
        <p:spPr>
          <a:xfrm>
            <a:off x="5526360" y="1188720"/>
            <a:ext cx="62136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5386"/>
                </a:solidFill>
                <a:latin typeface="Arial Narrow"/>
              </a:rPr>
              <a:t>MDO_TLS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92" name="TextBox 33"/>
          <p:cNvSpPr/>
          <p:nvPr/>
        </p:nvSpPr>
        <p:spPr>
          <a:xfrm>
            <a:off x="1906920" y="2444760"/>
            <a:ext cx="85752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5386"/>
                </a:solidFill>
                <a:latin typeface="Arial Narrow"/>
              </a:rPr>
              <a:t>COMP_CS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993" name="TextBox 36"/>
          <p:cNvSpPr/>
          <p:nvPr/>
        </p:nvSpPr>
        <p:spPr>
          <a:xfrm rot="16200000">
            <a:off x="765000" y="2575080"/>
            <a:ext cx="13762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Collaborative Spaces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994" name="Rounded Rectangle 45"/>
          <p:cNvSpPr/>
          <p:nvPr/>
        </p:nvSpPr>
        <p:spPr>
          <a:xfrm>
            <a:off x="1697040" y="182736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Pri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95" name="TextBox 61"/>
          <p:cNvSpPr/>
          <p:nvPr/>
        </p:nvSpPr>
        <p:spPr>
          <a:xfrm>
            <a:off x="4273200" y="745200"/>
            <a:ext cx="1045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Organizations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996" name="Rounded Rectangle 62"/>
          <p:cNvSpPr/>
          <p:nvPr/>
        </p:nvSpPr>
        <p:spPr>
          <a:xfrm>
            <a:off x="1722240" y="215640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Std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97" name="Rounded Rectangle 63"/>
          <p:cNvSpPr/>
          <p:nvPr/>
        </p:nvSpPr>
        <p:spPr>
          <a:xfrm>
            <a:off x="1722240" y="247968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Std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98" name="Rounded Rectangle 64"/>
          <p:cNvSpPr/>
          <p:nvPr/>
        </p:nvSpPr>
        <p:spPr>
          <a:xfrm>
            <a:off x="1697040" y="1504080"/>
            <a:ext cx="212400" cy="160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6200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Pri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999" name="Right Arrow 2"/>
          <p:cNvSpPr/>
          <p:nvPr/>
        </p:nvSpPr>
        <p:spPr>
          <a:xfrm>
            <a:off x="1724760" y="1004400"/>
            <a:ext cx="658440" cy="138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0" name="Bent-Up Arrow 18"/>
          <p:cNvSpPr/>
          <p:nvPr/>
        </p:nvSpPr>
        <p:spPr>
          <a:xfrm flipH="1" rot="10800000">
            <a:off x="1745640" y="1211040"/>
            <a:ext cx="563760" cy="2692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Oval 123"/>
          <p:cNvSpPr/>
          <p:nvPr/>
        </p:nvSpPr>
        <p:spPr>
          <a:xfrm>
            <a:off x="5585400" y="148896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L</a:t>
            </a:r>
            <a:endParaRPr b="0" lang="fr-FR" sz="1000" spc="-1" strike="noStrike">
              <a:latin typeface="Calibri"/>
            </a:endParaRPr>
          </a:p>
        </p:txBody>
      </p:sp>
      <p:pic>
        <p:nvPicPr>
          <p:cNvPr id="1002" name="Picture 4" descr=""/>
          <p:cNvPicPr/>
          <p:nvPr/>
        </p:nvPicPr>
        <p:blipFill>
          <a:blip r:embed="rId1"/>
          <a:stretch/>
        </p:blipFill>
        <p:spPr>
          <a:xfrm>
            <a:off x="7924680" y="1638360"/>
            <a:ext cx="1150200" cy="192348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003" name="Oval 77"/>
          <p:cNvSpPr/>
          <p:nvPr/>
        </p:nvSpPr>
        <p:spPr>
          <a:xfrm>
            <a:off x="7611120" y="235224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A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04" name="Oval 134"/>
          <p:cNvSpPr/>
          <p:nvPr/>
        </p:nvSpPr>
        <p:spPr>
          <a:xfrm>
            <a:off x="7587000" y="1715400"/>
            <a:ext cx="503640" cy="174600"/>
          </a:xfrm>
          <a:prstGeom prst="ellipse">
            <a:avLst/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05" name="Oval 78"/>
          <p:cNvSpPr/>
          <p:nvPr/>
        </p:nvSpPr>
        <p:spPr>
          <a:xfrm>
            <a:off x="5633280" y="413640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001871">
                <a:lumMod val="60000"/>
                <a:lumOff val="40000"/>
              </a:srgbClr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06" name="TextBox 79"/>
          <p:cNvSpPr/>
          <p:nvPr/>
        </p:nvSpPr>
        <p:spPr>
          <a:xfrm>
            <a:off x="6151680" y="4096800"/>
            <a:ext cx="2156040" cy="227520"/>
          </a:xfrm>
          <a:prstGeom prst="rect">
            <a:avLst/>
          </a:prstGeom>
          <a:noFill/>
          <a:ln w="0">
            <a:solidFill>
              <a:srgbClr val="001871">
                <a:lumMod val="60000"/>
                <a:lumOff val="4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386"/>
                </a:solidFill>
                <a:latin typeface="Arial Narrow"/>
              </a:rPr>
              <a:t>Implicit access right: same CS or Children ORG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1007" name="Oval 80"/>
          <p:cNvSpPr/>
          <p:nvPr/>
        </p:nvSpPr>
        <p:spPr>
          <a:xfrm>
            <a:off x="6264000" y="247248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001871">
                <a:lumMod val="60000"/>
                <a:lumOff val="40000"/>
              </a:srgbClr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08" name="Oval 82"/>
          <p:cNvSpPr/>
          <p:nvPr/>
        </p:nvSpPr>
        <p:spPr>
          <a:xfrm>
            <a:off x="5577840" y="214956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efd921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09" name="Oval 58"/>
          <p:cNvSpPr/>
          <p:nvPr/>
        </p:nvSpPr>
        <p:spPr>
          <a:xfrm>
            <a:off x="5618160" y="385236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84bd00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10" name="TextBox 60"/>
          <p:cNvSpPr/>
          <p:nvPr/>
        </p:nvSpPr>
        <p:spPr>
          <a:xfrm>
            <a:off x="6142680" y="3785400"/>
            <a:ext cx="282996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386"/>
                </a:solidFill>
                <a:latin typeface="Arial Narrow"/>
              </a:rPr>
              <a:t>Cumulated access right: granted by additional ctx on other ORG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1011" name="Oval 83"/>
          <p:cNvSpPr/>
          <p:nvPr/>
        </p:nvSpPr>
        <p:spPr>
          <a:xfrm>
            <a:off x="5618160" y="324252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L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12" name="Oval 85"/>
          <p:cNvSpPr/>
          <p:nvPr/>
        </p:nvSpPr>
        <p:spPr>
          <a:xfrm>
            <a:off x="7587000" y="203400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C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13" name="Oval 86"/>
          <p:cNvSpPr/>
          <p:nvPr/>
        </p:nvSpPr>
        <p:spPr>
          <a:xfrm>
            <a:off x="7587000" y="267048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L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14" name="Oval 88"/>
          <p:cNvSpPr/>
          <p:nvPr/>
        </p:nvSpPr>
        <p:spPr>
          <a:xfrm>
            <a:off x="7587000" y="2998080"/>
            <a:ext cx="503640" cy="174600"/>
          </a:xfrm>
          <a:prstGeom prst="ellipse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O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15" name="TextBox 89"/>
          <p:cNvSpPr/>
          <p:nvPr/>
        </p:nvSpPr>
        <p:spPr>
          <a:xfrm>
            <a:off x="6221880" y="3214440"/>
            <a:ext cx="7146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386"/>
                </a:solidFill>
                <a:latin typeface="Arial Narrow"/>
              </a:rPr>
              <a:t>Current login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1016" name="Oval 91"/>
          <p:cNvSpPr/>
          <p:nvPr/>
        </p:nvSpPr>
        <p:spPr>
          <a:xfrm>
            <a:off x="4884480" y="215748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84bd00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17" name="Oval 92"/>
          <p:cNvSpPr/>
          <p:nvPr/>
        </p:nvSpPr>
        <p:spPr>
          <a:xfrm>
            <a:off x="4215960" y="214956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84bd00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18" name="Oval 94"/>
          <p:cNvSpPr/>
          <p:nvPr/>
        </p:nvSpPr>
        <p:spPr>
          <a:xfrm>
            <a:off x="3522600" y="215748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84bd00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pic>
        <p:nvPicPr>
          <p:cNvPr id="1019" name="Picture 2" descr=""/>
          <p:cNvPicPr/>
          <p:nvPr/>
        </p:nvPicPr>
        <p:blipFill>
          <a:blip r:embed="rId2"/>
          <a:stretch/>
        </p:blipFill>
        <p:spPr>
          <a:xfrm>
            <a:off x="270720" y="754200"/>
            <a:ext cx="1323000" cy="816480"/>
          </a:xfrm>
          <a:prstGeom prst="rect">
            <a:avLst/>
          </a:prstGeom>
          <a:ln w="0">
            <a:noFill/>
          </a:ln>
        </p:spPr>
      </p:pic>
      <p:sp>
        <p:nvSpPr>
          <p:cNvPr id="1020" name="Oval 95"/>
          <p:cNvSpPr/>
          <p:nvPr/>
        </p:nvSpPr>
        <p:spPr>
          <a:xfrm>
            <a:off x="5618160" y="356436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efd921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21" name="TextBox 96"/>
          <p:cNvSpPr/>
          <p:nvPr/>
        </p:nvSpPr>
        <p:spPr>
          <a:xfrm>
            <a:off x="6133320" y="3497400"/>
            <a:ext cx="154980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5386"/>
                </a:solidFill>
                <a:latin typeface="Arial Narrow"/>
              </a:rPr>
              <a:t>Cumulated Passive access right*</a:t>
            </a:r>
            <a:endParaRPr b="0" lang="fr-FR" sz="900" spc="-1" strike="noStrike">
              <a:latin typeface="Calibri"/>
            </a:endParaRPr>
          </a:p>
        </p:txBody>
      </p:sp>
      <p:sp>
        <p:nvSpPr>
          <p:cNvPr id="1022" name="Oval 98"/>
          <p:cNvSpPr/>
          <p:nvPr/>
        </p:nvSpPr>
        <p:spPr>
          <a:xfrm>
            <a:off x="4884120" y="149724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001871">
                <a:lumMod val="60000"/>
                <a:lumOff val="40000"/>
              </a:srgbClr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23" name="Oval 99"/>
          <p:cNvSpPr/>
          <p:nvPr/>
        </p:nvSpPr>
        <p:spPr>
          <a:xfrm>
            <a:off x="4218120" y="149832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001871">
                <a:lumMod val="60000"/>
                <a:lumOff val="40000"/>
              </a:srgbClr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sp>
        <p:nvSpPr>
          <p:cNvPr id="1024" name="Oval 100"/>
          <p:cNvSpPr/>
          <p:nvPr/>
        </p:nvSpPr>
        <p:spPr>
          <a:xfrm>
            <a:off x="3531240" y="1498320"/>
            <a:ext cx="503640" cy="174600"/>
          </a:xfrm>
          <a:prstGeom prst="ellipse">
            <a:avLst/>
          </a:prstGeom>
          <a:solidFill>
            <a:srgbClr val="ffffff"/>
          </a:solidFill>
          <a:ln>
            <a:solidFill>
              <a:srgbClr val="001871">
                <a:lumMod val="60000"/>
                <a:lumOff val="40000"/>
              </a:srgbClr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5386"/>
                </a:solidFill>
                <a:latin typeface="Arial Narrow"/>
              </a:rPr>
              <a:t>R</a:t>
            </a:r>
            <a:endParaRPr b="0" lang="fr-FR" sz="1000" spc="-1" strike="noStrike">
              <a:latin typeface="Calibri"/>
            </a:endParaRPr>
          </a:p>
        </p:txBody>
      </p:sp>
      <p:grpSp>
        <p:nvGrpSpPr>
          <p:cNvPr id="1025" name="Group 19"/>
          <p:cNvGrpSpPr/>
          <p:nvPr/>
        </p:nvGrpSpPr>
        <p:grpSpPr>
          <a:xfrm>
            <a:off x="226080" y="2872800"/>
            <a:ext cx="5110920" cy="2090880"/>
            <a:chOff x="226080" y="2872800"/>
            <a:chExt cx="5110920" cy="2090880"/>
          </a:xfrm>
        </p:grpSpPr>
        <p:pic>
          <p:nvPicPr>
            <p:cNvPr id="1026" name="Picture 2" descr=""/>
            <p:cNvPicPr/>
            <p:nvPr/>
          </p:nvPicPr>
          <p:blipFill>
            <a:blip r:embed="rId3"/>
            <a:stretch/>
          </p:blipFill>
          <p:spPr>
            <a:xfrm>
              <a:off x="226080" y="2872800"/>
              <a:ext cx="5110920" cy="2090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27" name="Oval 54"/>
            <p:cNvSpPr/>
            <p:nvPr/>
          </p:nvSpPr>
          <p:spPr>
            <a:xfrm>
              <a:off x="5061960" y="4461120"/>
              <a:ext cx="241920" cy="16020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1028" name="Oval 55"/>
            <p:cNvSpPr/>
            <p:nvPr/>
          </p:nvSpPr>
          <p:spPr>
            <a:xfrm>
              <a:off x="5061960" y="4613760"/>
              <a:ext cx="241920" cy="16020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 txBox="1"/>
          <p:nvPr/>
        </p:nvSpPr>
        <p:spPr>
          <a:xfrm>
            <a:off x="3299400" y="891360"/>
            <a:ext cx="545544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 Narrow"/>
              </a:rPr>
              <a:t>P&amp;O OneClick in proposal for ADS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30" name="Text Placeholder 2"/>
          <p:cNvSpPr txBox="1"/>
          <p:nvPr/>
        </p:nvSpPr>
        <p:spPr>
          <a:xfrm>
            <a:off x="4572000" y="1491480"/>
            <a:ext cx="4032000" cy="4312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 Placeholder 11"/>
          <p:cNvSpPr txBox="1"/>
          <p:nvPr/>
        </p:nvSpPr>
        <p:spPr>
          <a:xfrm>
            <a:off x="719640" y="843120"/>
            <a:ext cx="7926120" cy="39636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Double Security context enforcement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32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Editability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33" name="Content Placeholder 2"/>
          <p:cNvSpPr txBox="1"/>
          <p:nvPr/>
        </p:nvSpPr>
        <p:spPr>
          <a:xfrm>
            <a:off x="719640" y="1276200"/>
            <a:ext cx="7950600" cy="31672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User has to be logged: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Same CS as the data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Same Org as the data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52000" indent="-2516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If the same user has Leader role in the same Org in 2 CS 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Ex: Leader.MDO_TLS.STANDARDS &amp; Leader.MDO_TLS.SAT1_CS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Switch between CS will be possible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34" name="Rounded Rectangle 3"/>
          <p:cNvSpPr/>
          <p:nvPr/>
        </p:nvSpPr>
        <p:spPr>
          <a:xfrm>
            <a:off x="1379160" y="3680640"/>
            <a:ext cx="6408000" cy="868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28d00"/>
              </a:gs>
              <a:gs pos="100000">
                <a:srgbClr val="7fb700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lvl="1" marL="72540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Avoid modification errors when working with cumulative authoring ctx</a:t>
            </a:r>
            <a:endParaRPr b="0" lang="fr-FR" sz="1600" spc="-1" strike="noStrike">
              <a:latin typeface="Calibri"/>
            </a:endParaRPr>
          </a:p>
          <a:p>
            <a:pPr lvl="1" marL="72540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Insure that the data is modified by a user from the same org</a:t>
            </a:r>
            <a:endParaRPr b="0" lang="fr-FR" sz="1600" spc="-1" strike="noStrike">
              <a:latin typeface="Calibri"/>
            </a:endParaRPr>
          </a:p>
        </p:txBody>
      </p:sp>
      <p:pic>
        <p:nvPicPr>
          <p:cNvPr id="1035" name="Picture 2" descr=""/>
          <p:cNvPicPr/>
          <p:nvPr/>
        </p:nvPicPr>
        <p:blipFill>
          <a:blip r:embed="rId1"/>
          <a:stretch/>
        </p:blipFill>
        <p:spPr>
          <a:xfrm>
            <a:off x="5189760" y="777960"/>
            <a:ext cx="3763440" cy="15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itle 3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Visibility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37" name="Content Placeholder 4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User sees all data of the CS of the active ctx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User MUST have a passive ctx to see other data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grpSp>
        <p:nvGrpSpPr>
          <p:cNvPr id="1038" name="Group 5"/>
          <p:cNvGrpSpPr/>
          <p:nvPr/>
        </p:nvGrpSpPr>
        <p:grpSpPr>
          <a:xfrm>
            <a:off x="5099400" y="104400"/>
            <a:ext cx="3817080" cy="516960"/>
            <a:chOff x="5099400" y="104400"/>
            <a:chExt cx="3817080" cy="516960"/>
          </a:xfrm>
        </p:grpSpPr>
        <p:pic>
          <p:nvPicPr>
            <p:cNvPr id="1039" name="Picture 2" descr=""/>
            <p:cNvPicPr/>
            <p:nvPr/>
          </p:nvPicPr>
          <p:blipFill>
            <a:blip r:embed="rId1"/>
            <a:stretch/>
          </p:blipFill>
          <p:spPr>
            <a:xfrm>
              <a:off x="5099400" y="104400"/>
              <a:ext cx="3817080" cy="51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40" name="Oval 7"/>
            <p:cNvSpPr/>
            <p:nvPr/>
          </p:nvSpPr>
          <p:spPr>
            <a:xfrm>
              <a:off x="8724960" y="297360"/>
              <a:ext cx="191520" cy="190080"/>
            </a:xfrm>
            <a:prstGeom prst="ellipse">
              <a:avLst/>
            </a:prstGeom>
            <a:noFill/>
            <a:ln>
              <a:solidFill>
                <a:srgbClr val="e87722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</p:grpSp>
      <p:sp>
        <p:nvSpPr>
          <p:cNvPr id="1041" name="Rounded Rectangle 8"/>
          <p:cNvSpPr/>
          <p:nvPr/>
        </p:nvSpPr>
        <p:spPr>
          <a:xfrm>
            <a:off x="1120320" y="1989000"/>
            <a:ext cx="6408000" cy="868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28d00"/>
              </a:gs>
              <a:gs pos="100000">
                <a:srgbClr val="7fb700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lvl="1" marL="72540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Better control on which CS the user sees</a:t>
            </a:r>
            <a:endParaRPr b="0" lang="fr-FR" sz="1600" spc="-1" strike="noStrike">
              <a:latin typeface="Calibri"/>
            </a:endParaRPr>
          </a:p>
          <a:p>
            <a:pPr lvl="1" marL="72540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No visibility control per organization</a:t>
            </a:r>
            <a:endParaRPr b="0" lang="fr-FR" sz="1600" spc="-1" strike="noStrike">
              <a:latin typeface="Calibri"/>
            </a:endParaRPr>
          </a:p>
          <a:p>
            <a:pPr lvl="1" marL="72540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« user profiles » can be established</a:t>
            </a:r>
            <a:endParaRPr b="0" lang="fr-FR" sz="1600" spc="-1" strike="noStrike">
              <a:latin typeface="Calibri"/>
            </a:endParaRPr>
          </a:p>
        </p:txBody>
      </p:sp>
      <p:sp>
        <p:nvSpPr>
          <p:cNvPr id="1042" name="Rounded Rectangle 9"/>
          <p:cNvSpPr/>
          <p:nvPr/>
        </p:nvSpPr>
        <p:spPr>
          <a:xfrm>
            <a:off x="1120320" y="3207960"/>
            <a:ext cx="6408000" cy="868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35503"/>
              </a:gs>
              <a:gs pos="100000">
                <a:srgbClr val="fd6f03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lvl="1" marL="72540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Administrators have to explicitly assign all necessary CTX</a:t>
            </a:r>
            <a:endParaRPr b="0" lang="fr-FR" sz="1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Collaborative Spaces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44" name="Rectangle 3"/>
          <p:cNvSpPr/>
          <p:nvPr/>
        </p:nvSpPr>
        <p:spPr>
          <a:xfrm>
            <a:off x="1488240" y="1242360"/>
            <a:ext cx="1689840" cy="2642040"/>
          </a:xfrm>
          <a:prstGeom prst="rect">
            <a:avLst/>
          </a:prstGeom>
          <a:solidFill>
            <a:srgbClr val="84bd00"/>
          </a:solidFill>
          <a:ln>
            <a:solidFill>
              <a:srgbClr val="618b00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COMP_CS</a:t>
            </a:r>
            <a:endParaRPr b="0" lang="fr-FR" sz="1700" spc="-1" strike="noStrike"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standard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1045" name="Rectangle 4"/>
          <p:cNvSpPr/>
          <p:nvPr/>
        </p:nvSpPr>
        <p:spPr>
          <a:xfrm>
            <a:off x="3330720" y="1242360"/>
            <a:ext cx="1689840" cy="26420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SAT1_CS</a:t>
            </a:r>
            <a:endParaRPr b="0" lang="fr-FR" sz="1700" spc="-1" strike="noStrike"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private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1046" name="Rectangle 5"/>
          <p:cNvSpPr/>
          <p:nvPr/>
        </p:nvSpPr>
        <p:spPr>
          <a:xfrm>
            <a:off x="5173200" y="1242360"/>
            <a:ext cx="1689840" cy="2642040"/>
          </a:xfrm>
          <a:prstGeom prst="rect">
            <a:avLst/>
          </a:prstGeom>
          <a:solidFill>
            <a:srgbClr val="0b3f77"/>
          </a:solidFill>
          <a:ln>
            <a:solidFill>
              <a:srgbClr val="082e5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SAT2_CS</a:t>
            </a:r>
            <a:endParaRPr b="0" lang="fr-FR" sz="1700" spc="-1" strike="noStrike"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private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1047" name="Rectangle 6"/>
          <p:cNvSpPr/>
          <p:nvPr/>
        </p:nvSpPr>
        <p:spPr>
          <a:xfrm>
            <a:off x="7015680" y="1242360"/>
            <a:ext cx="1689840" cy="2642040"/>
          </a:xfrm>
          <a:prstGeom prst="rect">
            <a:avLst/>
          </a:prstGeom>
          <a:solidFill>
            <a:srgbClr val="e1cd00"/>
          </a:solidFill>
          <a:ln>
            <a:solidFill>
              <a:srgbClr val="a69700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STANDARD_CS</a:t>
            </a:r>
            <a:endParaRPr b="0" lang="fr-FR" sz="1700" spc="-1" strike="noStrike"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0" lang="en-US" sz="1700" spc="-1" strike="noStrike">
                <a:solidFill>
                  <a:srgbClr val="ffffff"/>
                </a:solidFill>
                <a:latin typeface="Arial Narrow"/>
              </a:rPr>
              <a:t>Public</a:t>
            </a:r>
            <a:endParaRPr b="0" lang="fr-FR" sz="17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Linking rule summary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49" name="Content Placeholder 2"/>
          <p:cNvSpPr txBox="1"/>
          <p:nvPr/>
        </p:nvSpPr>
        <p:spPr>
          <a:xfrm>
            <a:off x="719280" y="1405440"/>
            <a:ext cx="8089200" cy="1299240"/>
          </a:xfrm>
          <a:prstGeom prst="rect">
            <a:avLst/>
          </a:prstGeom>
          <a:solidFill>
            <a:srgbClr val="84bd00"/>
          </a:solidFill>
          <a:ln w="25560">
            <a:solidFill>
              <a:srgbClr val="618b00"/>
            </a:solidFill>
            <a:round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</a:rPr>
              <a:t>SAT1 use COMP = OK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</a:rPr>
              <a:t>COMP cannot use SAT1 or SAT2 or STANDARD = OK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</a:rPr>
              <a:t>STANDARD use COMP = OK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50" name="Content Placeholder 2"/>
          <p:cNvSpPr/>
          <p:nvPr/>
        </p:nvSpPr>
        <p:spPr>
          <a:xfrm>
            <a:off x="719280" y="2784600"/>
            <a:ext cx="8089200" cy="948960"/>
          </a:xfrm>
          <a:prstGeom prst="rect">
            <a:avLst/>
          </a:prstGeom>
          <a:solidFill>
            <a:srgbClr val="e87722"/>
          </a:solidFill>
          <a:ln>
            <a:solidFill>
              <a:srgbClr val="ab5819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87840" rIns="87840" tIns="43920" bIns="43920">
            <a:norm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</a:rPr>
              <a:t>SAT1 use SAT2 = KO</a:t>
            </a:r>
            <a:endParaRPr b="0" lang="fr-FR" sz="2000" spc="-1" strike="noStrike"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 Narrow"/>
              </a:rPr>
              <a:t>STANDARD use SAT1 or SAT2 = KO</a:t>
            </a:r>
            <a:endParaRPr b="0" lang="fr-FR" sz="2000" spc="-1" strike="noStrike">
              <a:latin typeface="Calibri"/>
            </a:endParaRPr>
          </a:p>
        </p:txBody>
      </p:sp>
      <p:sp>
        <p:nvSpPr>
          <p:cNvPr id="1051" name="TextBox 5"/>
          <p:cNvSpPr/>
          <p:nvPr/>
        </p:nvSpPr>
        <p:spPr>
          <a:xfrm>
            <a:off x="2354760" y="3970080"/>
            <a:ext cx="44193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5386"/>
                </a:solidFill>
                <a:latin typeface="Arial Narrow"/>
              </a:rPr>
              <a:t>Status is valid on data that user sees</a:t>
            </a:r>
            <a:endParaRPr b="0" lang="fr-FR" sz="24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Title 8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Users profiles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53" name="Content Placeholder 9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rmAutofit fontScale="87000"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COMP designer/leader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Author or Leader in COMP_CS (standard public) in ADS org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STANDARD designer/leader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Author or Leader in STANDARD_CS (public) in MDO_xxx org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Reader in COMP_CS in ADS org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SAT designer/leader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Author or Leader in SATx_CS (private) in MDO_xxx org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Reader in STANDARD_CS in MDO_xxx org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Reader in COMP_CS in ADS org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54" name="Rounded Rectangle 13"/>
          <p:cNvSpPr/>
          <p:nvPr/>
        </p:nvSpPr>
        <p:spPr>
          <a:xfrm>
            <a:off x="1226880" y="2811960"/>
            <a:ext cx="6583320" cy="3196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28d00"/>
              </a:gs>
              <a:gs pos="100000">
                <a:srgbClr val="7fb700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STD users will sees all STD and COMP, can edit only COMP of their org </a:t>
            </a:r>
            <a:endParaRPr b="0" lang="fr-FR" sz="1600" spc="-1" strike="noStrike">
              <a:latin typeface="Calibri"/>
            </a:endParaRPr>
          </a:p>
        </p:txBody>
      </p:sp>
      <p:sp>
        <p:nvSpPr>
          <p:cNvPr id="1055" name="Rounded Rectangle 4"/>
          <p:cNvSpPr/>
          <p:nvPr/>
        </p:nvSpPr>
        <p:spPr>
          <a:xfrm>
            <a:off x="1226880" y="1546920"/>
            <a:ext cx="6583320" cy="3196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28d00"/>
              </a:gs>
              <a:gs pos="100000">
                <a:srgbClr val="7fb700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COMP users will see only COMP, can edit only COMP </a:t>
            </a:r>
            <a:endParaRPr b="0" lang="fr-FR" sz="1600" spc="-1" strike="noStrike">
              <a:latin typeface="Calibri"/>
            </a:endParaRPr>
          </a:p>
        </p:txBody>
      </p:sp>
      <p:sp>
        <p:nvSpPr>
          <p:cNvPr id="1056" name="Rounded Rectangle 5"/>
          <p:cNvSpPr/>
          <p:nvPr/>
        </p:nvSpPr>
        <p:spPr>
          <a:xfrm>
            <a:off x="1226880" y="4427280"/>
            <a:ext cx="6583320" cy="3196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28d00"/>
              </a:gs>
              <a:gs pos="100000">
                <a:srgbClr val="7fb700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SAT users will sees all STD and COMP, can edit only SAT data of their org </a:t>
            </a:r>
            <a:endParaRPr b="0" lang="fr-FR" sz="1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Title 8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Users profiles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58" name="Content Placeholder 9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rm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SAT viewer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Contributor or Reader in SATx_CS (private) in MDO_xxx org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Reader in COMP_CS in ADS org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DMU admin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Owner in SATx_CS (private) in ADS org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Author or Leader in STANDARD_CS (public) in ADS org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Reader in COMP_CS in ADS org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59" name="Rounded Rectangle 13"/>
          <p:cNvSpPr/>
          <p:nvPr/>
        </p:nvSpPr>
        <p:spPr>
          <a:xfrm>
            <a:off x="1226880" y="1989000"/>
            <a:ext cx="6583320" cy="3196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28d00"/>
              </a:gs>
              <a:gs pos="100000">
                <a:srgbClr val="7fb700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Can access or contribute to the SAT data (see DMU, etc…) </a:t>
            </a:r>
            <a:endParaRPr b="0" lang="fr-FR" sz="1600" spc="-1" strike="noStrike">
              <a:latin typeface="Calibri"/>
            </a:endParaRPr>
          </a:p>
        </p:txBody>
      </p:sp>
      <p:sp>
        <p:nvSpPr>
          <p:cNvPr id="1060" name="Rounded Rectangle 6"/>
          <p:cNvSpPr/>
          <p:nvPr/>
        </p:nvSpPr>
        <p:spPr>
          <a:xfrm>
            <a:off x="975240" y="3825360"/>
            <a:ext cx="6834960" cy="9064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28d00"/>
              </a:gs>
              <a:gs pos="100000">
                <a:srgbClr val="7fb700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Can administrates the resources of the CS (bind resources in Data Set Up)</a:t>
            </a:r>
            <a:endParaRPr b="0" lang="fr-FR" sz="1600" spc="-1" strike="noStrike"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Can create/ modify the resources of the CS (Rules, tables, etc…) </a:t>
            </a:r>
            <a:endParaRPr b="0" lang="fr-FR" sz="1600" spc="-1" strike="noStrike">
              <a:latin typeface="Calibri"/>
            </a:endParaRPr>
          </a:p>
        </p:txBody>
      </p:sp>
      <p:sp>
        <p:nvSpPr>
          <p:cNvPr id="1061" name="Rounded Rectangle 7"/>
          <p:cNvSpPr/>
          <p:nvPr/>
        </p:nvSpPr>
        <p:spPr>
          <a:xfrm rot="16200000">
            <a:off x="6897960" y="3256200"/>
            <a:ext cx="2179080" cy="7729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35503"/>
              </a:gs>
              <a:gs pos="100000">
                <a:srgbClr val="fd6f03"/>
              </a:gs>
            </a:gsLst>
            <a:lin ang="108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 u="sng">
                <a:solidFill>
                  <a:srgbClr val="ffffff"/>
                </a:solidFill>
                <a:uFillTx/>
                <a:latin typeface="Arial Narrow"/>
              </a:rPr>
              <a:t>Nota</a:t>
            </a: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: Impossible to switch between Owner &amp; Leader role </a:t>
            </a:r>
            <a:endParaRPr b="0" lang="fr-FR" sz="1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Organizations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49" name="Content Placeholder 2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Organizations reflects enterprise business decomposition and has an impact on data access.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Examples of usage: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50" name="Rounded Rectangle 3"/>
          <p:cNvSpPr/>
          <p:nvPr/>
        </p:nvSpPr>
        <p:spPr>
          <a:xfrm>
            <a:off x="2053080" y="2060640"/>
            <a:ext cx="1352880" cy="26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ADS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51" name="Isosceles Triangle 4"/>
          <p:cNvSpPr/>
          <p:nvPr/>
        </p:nvSpPr>
        <p:spPr>
          <a:xfrm>
            <a:off x="2567520" y="235404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52" name="Straight Connector 5"/>
          <p:cNvSpPr/>
          <p:nvPr/>
        </p:nvSpPr>
        <p:spPr>
          <a:xfrm flipV="1">
            <a:off x="975240" y="2574000"/>
            <a:ext cx="3366720" cy="17280"/>
          </a:xfrm>
          <a:prstGeom prst="line">
            <a:avLst/>
          </a:prstGeom>
          <a:ln w="25400"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Rounded Rectangle 7"/>
          <p:cNvSpPr/>
          <p:nvPr/>
        </p:nvSpPr>
        <p:spPr>
          <a:xfrm>
            <a:off x="2664360" y="2802600"/>
            <a:ext cx="1061280" cy="26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SUPPLIER1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54" name="Isosceles Triangle 8"/>
          <p:cNvSpPr/>
          <p:nvPr/>
        </p:nvSpPr>
        <p:spPr>
          <a:xfrm>
            <a:off x="3004560" y="256140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55" name="Rounded Rectangle 10"/>
          <p:cNvSpPr/>
          <p:nvPr/>
        </p:nvSpPr>
        <p:spPr>
          <a:xfrm>
            <a:off x="3764520" y="2790000"/>
            <a:ext cx="1066320" cy="26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SUPPLIER2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56" name="Isosceles Triangle 11"/>
          <p:cNvSpPr/>
          <p:nvPr/>
        </p:nvSpPr>
        <p:spPr>
          <a:xfrm>
            <a:off x="4151520" y="257400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57" name="Rounded Rectangle 16"/>
          <p:cNvSpPr/>
          <p:nvPr/>
        </p:nvSpPr>
        <p:spPr>
          <a:xfrm>
            <a:off x="762120" y="2820240"/>
            <a:ext cx="559800" cy="26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AIT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58" name="Isosceles Triangle 17"/>
          <p:cNvSpPr/>
          <p:nvPr/>
        </p:nvSpPr>
        <p:spPr>
          <a:xfrm>
            <a:off x="815400" y="2591640"/>
            <a:ext cx="32004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59" name="Rounded Rectangle 19"/>
          <p:cNvSpPr/>
          <p:nvPr/>
        </p:nvSpPr>
        <p:spPr>
          <a:xfrm>
            <a:off x="1371600" y="2820240"/>
            <a:ext cx="602640" cy="26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MDO-TLS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460" name="Isosceles Triangle 20"/>
          <p:cNvSpPr/>
          <p:nvPr/>
        </p:nvSpPr>
        <p:spPr>
          <a:xfrm>
            <a:off x="1483920" y="259164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61" name="Rounded Rectangle 22"/>
          <p:cNvSpPr/>
          <p:nvPr/>
        </p:nvSpPr>
        <p:spPr>
          <a:xfrm>
            <a:off x="2023920" y="2812680"/>
            <a:ext cx="602640" cy="26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5386"/>
                </a:solidFill>
                <a:latin typeface="Arial Narrow"/>
              </a:rPr>
              <a:t>MDO-TLS</a:t>
            </a:r>
            <a:endParaRPr b="0" lang="fr-FR" sz="800" spc="-1" strike="noStrike">
              <a:latin typeface="Calibri"/>
            </a:endParaRPr>
          </a:p>
        </p:txBody>
      </p:sp>
      <p:sp>
        <p:nvSpPr>
          <p:cNvPr id="462" name="Isosceles Triangle 23"/>
          <p:cNvSpPr/>
          <p:nvPr/>
        </p:nvSpPr>
        <p:spPr>
          <a:xfrm>
            <a:off x="2149560" y="258408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63" name="Left-Right Arrow 25"/>
          <p:cNvSpPr/>
          <p:nvPr/>
        </p:nvSpPr>
        <p:spPr>
          <a:xfrm>
            <a:off x="622800" y="3132720"/>
            <a:ext cx="4213440" cy="4568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No visibility trans organization if no security context 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64" name="Rounded Rectangle 26"/>
          <p:cNvSpPr/>
          <p:nvPr/>
        </p:nvSpPr>
        <p:spPr>
          <a:xfrm>
            <a:off x="6413040" y="2189880"/>
            <a:ext cx="1352880" cy="26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ADS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65" name="Isosceles Triangle 27"/>
          <p:cNvSpPr/>
          <p:nvPr/>
        </p:nvSpPr>
        <p:spPr>
          <a:xfrm>
            <a:off x="6927840" y="248328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66" name="Straight Connector 28"/>
          <p:cNvSpPr/>
          <p:nvPr/>
        </p:nvSpPr>
        <p:spPr>
          <a:xfrm>
            <a:off x="6597000" y="2712960"/>
            <a:ext cx="1289160" cy="360"/>
          </a:xfrm>
          <a:prstGeom prst="line">
            <a:avLst/>
          </a:prstGeom>
          <a:ln w="25400"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Rounded Rectangle 29"/>
          <p:cNvSpPr/>
          <p:nvPr/>
        </p:nvSpPr>
        <p:spPr>
          <a:xfrm>
            <a:off x="6066360" y="2954520"/>
            <a:ext cx="1061280" cy="26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SUPPLIER1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68" name="Isosceles Triangle 30"/>
          <p:cNvSpPr/>
          <p:nvPr/>
        </p:nvSpPr>
        <p:spPr>
          <a:xfrm>
            <a:off x="6406560" y="271296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69" name="Rounded Rectangle 31"/>
          <p:cNvSpPr/>
          <p:nvPr/>
        </p:nvSpPr>
        <p:spPr>
          <a:xfrm>
            <a:off x="7308720" y="2928960"/>
            <a:ext cx="1066320" cy="26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SUPPLIER2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70" name="Isosceles Triangle 32"/>
          <p:cNvSpPr/>
          <p:nvPr/>
        </p:nvSpPr>
        <p:spPr>
          <a:xfrm>
            <a:off x="7695720" y="271296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71" name="Left-Right Arrow 41"/>
          <p:cNvSpPr/>
          <p:nvPr/>
        </p:nvSpPr>
        <p:spPr>
          <a:xfrm>
            <a:off x="5618160" y="3320640"/>
            <a:ext cx="3150360" cy="7617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No visibility trans supplier until delivered if no security context 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472" name="Left-Right Arrow 48"/>
          <p:cNvSpPr/>
          <p:nvPr/>
        </p:nvSpPr>
        <p:spPr>
          <a:xfrm rot="5400000">
            <a:off x="7835040" y="2373120"/>
            <a:ext cx="1611720" cy="456840"/>
          </a:xfrm>
          <a:prstGeom prst="leftRightArrow">
            <a:avLst>
              <a:gd name="adj1" fmla="val 50000"/>
              <a:gd name="adj2" fmla="val 34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Visibility on parent data*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473" name="Left-Right Arrow 49"/>
          <p:cNvSpPr/>
          <p:nvPr/>
        </p:nvSpPr>
        <p:spPr>
          <a:xfrm rot="5400000">
            <a:off x="4220280" y="2251440"/>
            <a:ext cx="1680120" cy="456840"/>
          </a:xfrm>
          <a:prstGeom prst="leftRightArrow">
            <a:avLst>
              <a:gd name="adj1" fmla="val 50000"/>
              <a:gd name="adj2" fmla="val 34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Visibility on parent data*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474" name="TextBox 50"/>
          <p:cNvSpPr/>
          <p:nvPr/>
        </p:nvSpPr>
        <p:spPr>
          <a:xfrm>
            <a:off x="359280" y="4299840"/>
            <a:ext cx="37911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5386"/>
                </a:solidFill>
                <a:latin typeface="Arial Narrow"/>
              </a:rPr>
              <a:t>* Visibility is also dictated by Collaborative Spaces behaviors (next slides)</a:t>
            </a: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 </a:t>
            </a:r>
            <a:endParaRPr b="0" lang="fr-FR" sz="17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Title 8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Cumulated profiles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63" name="Content Placeholder 9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rm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Users might combine several profiles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Ex: SAT &amp; COMP, SAT &amp; STANDARD,…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Users with multiple SAT designer/leader profiles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Ex: SAT1 &amp; SAT2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392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64" name="Rounded Rectangle 13"/>
          <p:cNvSpPr/>
          <p:nvPr/>
        </p:nvSpPr>
        <p:spPr>
          <a:xfrm>
            <a:off x="1226880" y="1615320"/>
            <a:ext cx="7612200" cy="1180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28d00"/>
              </a:gs>
              <a:gs pos="100000">
                <a:srgbClr val="7fb700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Visibility will not be impacted</a:t>
            </a:r>
            <a:endParaRPr b="0" lang="fr-FR" sz="1600" spc="-1" strike="noStrike"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Editability is secured as soon as the user must activate the ctx to be able to modify the data</a:t>
            </a:r>
            <a:endParaRPr b="0" lang="fr-FR" sz="1600" spc="-1" strike="noStrike"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Linking rules insured by Cs family  </a:t>
            </a:r>
            <a:endParaRPr b="0" lang="fr-FR" sz="1600" spc="-1" strike="noStrike">
              <a:latin typeface="Calibri"/>
            </a:endParaRPr>
          </a:p>
        </p:txBody>
      </p:sp>
      <p:sp>
        <p:nvSpPr>
          <p:cNvPr id="1065" name="Rounded Rectangle 5"/>
          <p:cNvSpPr/>
          <p:nvPr/>
        </p:nvSpPr>
        <p:spPr>
          <a:xfrm>
            <a:off x="1226880" y="3871080"/>
            <a:ext cx="7612200" cy="3196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28d00"/>
              </a:gs>
              <a:gs pos="100000">
                <a:srgbClr val="7fb700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lvl="1" marL="72540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SAT users will sees all STD, COMP and SAT, can edit only SAT data of the active ctx</a:t>
            </a:r>
            <a:endParaRPr b="0" lang="fr-FR" sz="1600" spc="-1" strike="noStrike">
              <a:latin typeface="Calibri"/>
            </a:endParaRPr>
          </a:p>
        </p:txBody>
      </p:sp>
      <p:sp>
        <p:nvSpPr>
          <p:cNvPr id="1066" name="Rounded Rectangle 6"/>
          <p:cNvSpPr/>
          <p:nvPr/>
        </p:nvSpPr>
        <p:spPr>
          <a:xfrm>
            <a:off x="1226880" y="2857680"/>
            <a:ext cx="7612200" cy="3196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35503"/>
              </a:gs>
              <a:gs pos="100000">
                <a:srgbClr val="fd6f03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Linking rule: STD cannot use SAT is not insured </a:t>
            </a:r>
            <a:endParaRPr b="0" lang="fr-FR" sz="1600" spc="-1" strike="noStrike">
              <a:latin typeface="Calibri"/>
            </a:endParaRPr>
          </a:p>
        </p:txBody>
      </p:sp>
      <p:sp>
        <p:nvSpPr>
          <p:cNvPr id="1067" name="Rounded Rectangle 7"/>
          <p:cNvSpPr/>
          <p:nvPr/>
        </p:nvSpPr>
        <p:spPr>
          <a:xfrm>
            <a:off x="1226880" y="4213800"/>
            <a:ext cx="7612200" cy="3196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35503"/>
              </a:gs>
              <a:gs pos="100000">
                <a:srgbClr val="fd6f03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Linking rule: SATx cannot use SATy is not insured </a:t>
            </a:r>
            <a:endParaRPr b="0" lang="fr-FR" sz="1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Title 1"/>
          <p:cNvSpPr txBox="1"/>
          <p:nvPr/>
        </p:nvSpPr>
        <p:spPr>
          <a:xfrm>
            <a:off x="3852000" y="891360"/>
            <a:ext cx="475200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 Narrow"/>
              </a:rPr>
              <a:t>Parametrization Management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69" name="Text Placeholder 2"/>
          <p:cNvSpPr txBox="1"/>
          <p:nvPr/>
        </p:nvSpPr>
        <p:spPr>
          <a:xfrm>
            <a:off x="4572000" y="1491480"/>
            <a:ext cx="4032000" cy="4312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Parametrization definition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1071" name="Picture 2" descr=""/>
          <p:cNvPicPr/>
          <p:nvPr/>
        </p:nvPicPr>
        <p:blipFill>
          <a:blip r:embed="rId1"/>
          <a:stretch/>
        </p:blipFill>
        <p:spPr>
          <a:xfrm>
            <a:off x="810360" y="920880"/>
            <a:ext cx="4957560" cy="1706400"/>
          </a:xfrm>
          <a:prstGeom prst="rect">
            <a:avLst/>
          </a:prstGeom>
          <a:ln w="0">
            <a:noFill/>
          </a:ln>
        </p:spPr>
      </p:pic>
      <p:sp>
        <p:nvSpPr>
          <p:cNvPr id="1072" name="TextBox 10"/>
          <p:cNvSpPr/>
          <p:nvPr/>
        </p:nvSpPr>
        <p:spPr>
          <a:xfrm>
            <a:off x="5768280" y="1522800"/>
            <a:ext cx="3148200" cy="4251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DMU Admin log as Leader in STANDARD_CS develops the application resources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1073" name="TextBox 11"/>
          <p:cNvSpPr/>
          <p:nvPr/>
        </p:nvSpPr>
        <p:spPr>
          <a:xfrm>
            <a:off x="5768280" y="3589560"/>
            <a:ext cx="3148200" cy="425160"/>
          </a:xfrm>
          <a:prstGeom prst="rect">
            <a:avLst/>
          </a:prstGeom>
          <a:solidFill>
            <a:srgbClr val="ffffff"/>
          </a:solidFill>
          <a:ln>
            <a:solidFill>
              <a:srgbClr val="e87722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5386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Other users (Designer or Leader) can use the resources</a:t>
            </a:r>
            <a:endParaRPr b="0" lang="fr-FR" sz="1100" spc="-1" strike="noStrike">
              <a:latin typeface="Calibri"/>
            </a:endParaRPr>
          </a:p>
        </p:txBody>
      </p:sp>
      <p:pic>
        <p:nvPicPr>
          <p:cNvPr id="1074" name="Picture 4" descr=""/>
          <p:cNvPicPr/>
          <p:nvPr/>
        </p:nvPicPr>
        <p:blipFill>
          <a:blip r:embed="rId2"/>
          <a:stretch/>
        </p:blipFill>
        <p:spPr>
          <a:xfrm>
            <a:off x="873000" y="3004920"/>
            <a:ext cx="4830840" cy="166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Parametrization implementation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76" name="Content Placeholder 2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DMU Admin logs as Leader in STANDARDS_CS on behalf of ADS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Launch the Know How Capture app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Requires a KHC license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Select the required Opening ID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Right click and select “Create New Business Rule”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Fill the creation panel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Finalize the creation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Implement the BL using the BL editor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1077" name="Picture 2" descr=""/>
          <p:cNvPicPr/>
          <p:nvPr/>
        </p:nvPicPr>
        <p:blipFill>
          <a:blip r:embed="rId1"/>
          <a:stretch/>
        </p:blipFill>
        <p:spPr>
          <a:xfrm>
            <a:off x="6823800" y="1237680"/>
            <a:ext cx="1358640" cy="1568520"/>
          </a:xfrm>
          <a:prstGeom prst="rect">
            <a:avLst/>
          </a:prstGeom>
          <a:ln w="0">
            <a:noFill/>
          </a:ln>
        </p:spPr>
      </p:pic>
      <p:pic>
        <p:nvPicPr>
          <p:cNvPr id="1078" name="Picture 3" descr=""/>
          <p:cNvPicPr/>
          <p:nvPr/>
        </p:nvPicPr>
        <p:blipFill>
          <a:blip r:embed="rId2"/>
          <a:stretch/>
        </p:blipFill>
        <p:spPr>
          <a:xfrm>
            <a:off x="7503480" y="20520"/>
            <a:ext cx="1571400" cy="2032920"/>
          </a:xfrm>
          <a:prstGeom prst="rect">
            <a:avLst/>
          </a:prstGeom>
          <a:ln w="0">
            <a:noFill/>
          </a:ln>
        </p:spPr>
      </p:pic>
      <p:pic>
        <p:nvPicPr>
          <p:cNvPr id="1079" name="Picture 4" descr="C:\Users\tto\AppData\Local\Temp\SNAGHTML4e085a.PNG"/>
          <p:cNvPicPr/>
          <p:nvPr/>
        </p:nvPicPr>
        <p:blipFill>
          <a:blip r:embed="rId3"/>
          <a:stretch/>
        </p:blipFill>
        <p:spPr>
          <a:xfrm>
            <a:off x="4906800" y="2806560"/>
            <a:ext cx="1730520" cy="976680"/>
          </a:xfrm>
          <a:prstGeom prst="rect">
            <a:avLst/>
          </a:prstGeom>
          <a:ln w="0">
            <a:noFill/>
          </a:ln>
        </p:spPr>
      </p:pic>
      <p:pic>
        <p:nvPicPr>
          <p:cNvPr id="1080" name="Picture 6" descr="C:\Users\tto\AppData\Local\Temp\SNAGHTML4fa3bf.PNG"/>
          <p:cNvPicPr/>
          <p:nvPr/>
        </p:nvPicPr>
        <p:blipFill>
          <a:blip r:embed="rId4"/>
          <a:stretch/>
        </p:blipFill>
        <p:spPr>
          <a:xfrm>
            <a:off x="7437960" y="2886120"/>
            <a:ext cx="1569240" cy="225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Parametrization deployment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82" name="Content Placeholder 2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rmAutofit fontScale="85000"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DMU Admin logs as Owner in the relevant CS on behalf of ADS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Launch the Data Set Up app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Requires a MAN license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Select the required Resource Set ID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Right click and select “Create New Resource Table”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Fill the creation panel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Finalize the creation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Select the desired Logical Name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Choose the assigned re source in the list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Finalize the assignation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Bind (drag &amp; drop) the resource in the CS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1083" name="Picture 3" descr=""/>
          <p:cNvPicPr/>
          <p:nvPr/>
        </p:nvPicPr>
        <p:blipFill>
          <a:blip r:embed="rId1"/>
          <a:srcRect l="47138" t="167" r="-5522" b="-167"/>
          <a:stretch/>
        </p:blipFill>
        <p:spPr>
          <a:xfrm>
            <a:off x="6058080" y="1695600"/>
            <a:ext cx="2415600" cy="1385640"/>
          </a:xfrm>
          <a:prstGeom prst="rect">
            <a:avLst/>
          </a:prstGeom>
          <a:ln w="0">
            <a:noFill/>
          </a:ln>
        </p:spPr>
      </p:pic>
      <p:pic>
        <p:nvPicPr>
          <p:cNvPr id="1084" name="Picture 2" descr=""/>
          <p:cNvPicPr/>
          <p:nvPr/>
        </p:nvPicPr>
        <p:blipFill>
          <a:blip r:embed="rId2"/>
          <a:stretch/>
        </p:blipFill>
        <p:spPr>
          <a:xfrm>
            <a:off x="7706160" y="76320"/>
            <a:ext cx="1300680" cy="2514240"/>
          </a:xfrm>
          <a:prstGeom prst="rect">
            <a:avLst/>
          </a:prstGeom>
          <a:ln w="0">
            <a:noFill/>
          </a:ln>
        </p:spPr>
      </p:pic>
      <p:pic>
        <p:nvPicPr>
          <p:cNvPr id="1085" name="Picture 4" descr=""/>
          <p:cNvPicPr/>
          <p:nvPr/>
        </p:nvPicPr>
        <p:blipFill>
          <a:blip r:embed="rId3"/>
          <a:srcRect l="0" t="0" r="0" b="21633"/>
          <a:stretch/>
        </p:blipFill>
        <p:spPr>
          <a:xfrm>
            <a:off x="4910400" y="2996280"/>
            <a:ext cx="3855600" cy="994320"/>
          </a:xfrm>
          <a:prstGeom prst="rect">
            <a:avLst/>
          </a:prstGeom>
          <a:ln w="0">
            <a:noFill/>
          </a:ln>
        </p:spPr>
      </p:pic>
      <p:pic>
        <p:nvPicPr>
          <p:cNvPr id="1086" name="Picture 5" descr=""/>
          <p:cNvPicPr/>
          <p:nvPr/>
        </p:nvPicPr>
        <p:blipFill>
          <a:blip r:embed="rId4"/>
          <a:srcRect l="0" t="0" r="0" b="23804"/>
          <a:stretch/>
        </p:blipFill>
        <p:spPr>
          <a:xfrm>
            <a:off x="6699240" y="3845880"/>
            <a:ext cx="2444400" cy="792360"/>
          </a:xfrm>
          <a:prstGeom prst="rect">
            <a:avLst/>
          </a:prstGeom>
          <a:ln w="0">
            <a:noFill/>
          </a:ln>
        </p:spPr>
      </p:pic>
      <p:pic>
        <p:nvPicPr>
          <p:cNvPr id="1087" name="Picture 6" descr=""/>
          <p:cNvPicPr/>
          <p:nvPr/>
        </p:nvPicPr>
        <p:blipFill>
          <a:blip r:embed="rId5"/>
          <a:stretch/>
        </p:blipFill>
        <p:spPr>
          <a:xfrm>
            <a:off x="2666880" y="4340880"/>
            <a:ext cx="2599920" cy="73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Text Placeholder 1"/>
          <p:cNvSpPr txBox="1"/>
          <p:nvPr/>
        </p:nvSpPr>
        <p:spPr>
          <a:xfrm>
            <a:off x="1367640" y="879480"/>
            <a:ext cx="7272360" cy="6476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 marL="228600" indent="-228240" algn="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Parametrizations in practice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89" name="Text Placeholder 2"/>
          <p:cNvSpPr txBox="1"/>
          <p:nvPr/>
        </p:nvSpPr>
        <p:spPr>
          <a:xfrm>
            <a:off x="1368360" y="1707480"/>
            <a:ext cx="7272000" cy="46800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Linking rule for STD_CS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91" name="Content Placeholder 2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Rules: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Forbid usage of data from SATx_CS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Allow usage of COMP =&gt; Already done through CS family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Linking rule may be established by STD_CS Owner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Applicability of this rule will be restricted by Data Set Up to the CS it is bind to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lvl="2" marL="628560" indent="-158400">
              <a:lnSpc>
                <a:spcPct val="100000"/>
              </a:lnSpc>
              <a:spcBef>
                <a:spcPts val="400"/>
              </a:spcBef>
              <a:buClr>
                <a:srgbClr val="005386"/>
              </a:buClr>
              <a:buSzPct val="6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005386"/>
                </a:solidFill>
                <a:latin typeface="Arial Narrow"/>
              </a:rPr>
              <a:t>No need to activate this rule to other CS than STD_CS</a:t>
            </a:r>
            <a:endParaRPr b="0" lang="en-US" sz="1600" spc="-72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92" name="Rounded Rectangle 3"/>
          <p:cNvSpPr/>
          <p:nvPr/>
        </p:nvSpPr>
        <p:spPr>
          <a:xfrm>
            <a:off x="1226880" y="3139560"/>
            <a:ext cx="6583320" cy="8913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628d00"/>
              </a:gs>
              <a:gs pos="100000">
                <a:srgbClr val="7fb700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Applicability (scope) of the  rule is controlled by Data Set up</a:t>
            </a:r>
            <a:endParaRPr b="0" lang="fr-FR" sz="1600" spc="-1" strike="noStrike">
              <a:latin typeface="Calibri"/>
            </a:endParaRPr>
          </a:p>
          <a:p>
            <a:pPr lvl="1" marL="72540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More flexibility</a:t>
            </a:r>
            <a:endParaRPr b="0" lang="fr-FR" sz="1600" spc="-1" strike="noStrike"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Smaller scope leads to simplier BL</a:t>
            </a:r>
            <a:endParaRPr b="0" lang="fr-FR" sz="1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Linking rule sample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1094" name="Content Placeholder 2"/>
          <p:cNvSpPr txBox="1"/>
          <p:nvPr/>
        </p:nvSpPr>
        <p:spPr>
          <a:xfrm>
            <a:off x="719280" y="879480"/>
            <a:ext cx="530496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Rule output in not valid if the ReferenceToInstanciate belongs to a SATxxx CS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When log as Leader in STANDARD_CS if the user tries to instantiate a data coming from a SATxx_CS: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lvl="1" marL="399960" indent="-175680">
              <a:lnSpc>
                <a:spcPct val="100000"/>
              </a:lnSpc>
              <a:spcBef>
                <a:spcPts val="601"/>
              </a:spcBef>
              <a:buClr>
                <a:srgbClr val="005386"/>
              </a:buClr>
              <a:buSzPct val="75000"/>
              <a:buFont typeface="Wingdings 3" charset="2"/>
              <a:buChar char="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Instantiation is refused and an error message is raised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1095" name="Picture 2" descr=""/>
          <p:cNvPicPr/>
          <p:nvPr/>
        </p:nvPicPr>
        <p:blipFill>
          <a:blip r:embed="rId1"/>
          <a:srcRect l="0" t="0" r="8323" b="0"/>
          <a:stretch/>
        </p:blipFill>
        <p:spPr>
          <a:xfrm>
            <a:off x="6024600" y="142920"/>
            <a:ext cx="3022560" cy="2619000"/>
          </a:xfrm>
          <a:prstGeom prst="rect">
            <a:avLst/>
          </a:prstGeom>
          <a:ln w="0">
            <a:noFill/>
          </a:ln>
        </p:spPr>
      </p:pic>
      <p:pic>
        <p:nvPicPr>
          <p:cNvPr id="1096" name="Picture 3" descr=""/>
          <p:cNvPicPr/>
          <p:nvPr/>
        </p:nvPicPr>
        <p:blipFill>
          <a:blip r:embed="rId2"/>
          <a:stretch/>
        </p:blipFill>
        <p:spPr>
          <a:xfrm>
            <a:off x="3542400" y="3086280"/>
            <a:ext cx="5453640" cy="1906200"/>
          </a:xfrm>
          <a:prstGeom prst="rect">
            <a:avLst/>
          </a:prstGeom>
          <a:ln w="0">
            <a:noFill/>
          </a:ln>
        </p:spPr>
      </p:pic>
      <p:sp>
        <p:nvSpPr>
          <p:cNvPr id="1097" name="Rounded Rectangle 5"/>
          <p:cNvSpPr/>
          <p:nvPr/>
        </p:nvSpPr>
        <p:spPr>
          <a:xfrm>
            <a:off x="350640" y="3828960"/>
            <a:ext cx="2973240" cy="8665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c35503"/>
              </a:gs>
              <a:gs pos="100000">
                <a:srgbClr val="fd6f03"/>
              </a:gs>
            </a:gsLst>
            <a:lin ang="1620000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 Narrow"/>
              </a:rPr>
              <a:t>Nota: User must have a passive ctx on SATxx to be able to see the data</a:t>
            </a:r>
            <a:endParaRPr b="0" lang="fr-FR" sz="1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Organizations Declaration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76" name="Rounded Rectangle 3"/>
          <p:cNvSpPr/>
          <p:nvPr/>
        </p:nvSpPr>
        <p:spPr>
          <a:xfrm>
            <a:off x="3864240" y="1428840"/>
            <a:ext cx="1352880" cy="266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ADS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77" name="Isosceles Triangle 4"/>
          <p:cNvSpPr/>
          <p:nvPr/>
        </p:nvSpPr>
        <p:spPr>
          <a:xfrm>
            <a:off x="4378680" y="172224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78" name="Straight Connector 5"/>
          <p:cNvSpPr/>
          <p:nvPr/>
        </p:nvSpPr>
        <p:spPr>
          <a:xfrm flipV="1">
            <a:off x="2194560" y="1942200"/>
            <a:ext cx="3381120" cy="19800"/>
          </a:xfrm>
          <a:prstGeom prst="line">
            <a:avLst/>
          </a:prstGeom>
          <a:ln w="25400">
            <a:solidFill>
              <a:srgbClr val="073d7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Rounded Rectangle 7"/>
          <p:cNvSpPr/>
          <p:nvPr/>
        </p:nvSpPr>
        <p:spPr>
          <a:xfrm>
            <a:off x="4551480" y="2165400"/>
            <a:ext cx="607680" cy="266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SUP1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80" name="Isosceles Triangle 8"/>
          <p:cNvSpPr/>
          <p:nvPr/>
        </p:nvSpPr>
        <p:spPr>
          <a:xfrm>
            <a:off x="4665240" y="192960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1" name="Rounded Rectangle 10"/>
          <p:cNvSpPr/>
          <p:nvPr/>
        </p:nvSpPr>
        <p:spPr>
          <a:xfrm>
            <a:off x="5235840" y="2158200"/>
            <a:ext cx="679320" cy="266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SUP2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82" name="Isosceles Triangle 11"/>
          <p:cNvSpPr/>
          <p:nvPr/>
        </p:nvSpPr>
        <p:spPr>
          <a:xfrm>
            <a:off x="5385240" y="194220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3" name="Rounded Rectangle 16"/>
          <p:cNvSpPr/>
          <p:nvPr/>
        </p:nvSpPr>
        <p:spPr>
          <a:xfrm>
            <a:off x="2573280" y="2188080"/>
            <a:ext cx="559800" cy="266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afcf6"/>
              </a:gs>
              <a:gs pos="100000">
                <a:srgbClr val="e3fffb"/>
              </a:gs>
            </a:gsLst>
            <a:lin ang="16200000"/>
          </a:gradFill>
          <a:ln>
            <a:solidFill>
              <a:srgbClr val="00aea5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TLS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84" name="Isosceles Triangle 17"/>
          <p:cNvSpPr/>
          <p:nvPr/>
        </p:nvSpPr>
        <p:spPr>
          <a:xfrm>
            <a:off x="2626560" y="1959480"/>
            <a:ext cx="32004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5" name="Rounded Rectangle 19"/>
          <p:cNvSpPr/>
          <p:nvPr/>
        </p:nvSpPr>
        <p:spPr>
          <a:xfrm>
            <a:off x="3182760" y="2188080"/>
            <a:ext cx="602640" cy="266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afcf6"/>
              </a:gs>
              <a:gs pos="100000">
                <a:srgbClr val="e3fffb"/>
              </a:gs>
            </a:gsLst>
            <a:lin ang="16200000"/>
          </a:gradFill>
          <a:ln>
            <a:solidFill>
              <a:srgbClr val="00aea5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STV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86" name="Isosceles Triangle 20"/>
          <p:cNvSpPr/>
          <p:nvPr/>
        </p:nvSpPr>
        <p:spPr>
          <a:xfrm>
            <a:off x="3295080" y="195948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7" name="Rounded Rectangle 22"/>
          <p:cNvSpPr/>
          <p:nvPr/>
        </p:nvSpPr>
        <p:spPr>
          <a:xfrm>
            <a:off x="3835080" y="2180520"/>
            <a:ext cx="602640" cy="266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afcf6"/>
              </a:gs>
              <a:gs pos="100000">
                <a:srgbClr val="e3fffb"/>
              </a:gs>
            </a:gsLst>
            <a:lin ang="16200000"/>
          </a:gradFill>
          <a:ln>
            <a:solidFill>
              <a:srgbClr val="00aea5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FDH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88" name="Isosceles Triangle 23"/>
          <p:cNvSpPr/>
          <p:nvPr/>
        </p:nvSpPr>
        <p:spPr>
          <a:xfrm>
            <a:off x="3960720" y="1951920"/>
            <a:ext cx="38052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9" name="TextBox 6"/>
          <p:cNvSpPr/>
          <p:nvPr/>
        </p:nvSpPr>
        <p:spPr>
          <a:xfrm>
            <a:off x="15480" y="2136960"/>
            <a:ext cx="1354680" cy="349560"/>
          </a:xfrm>
          <a:prstGeom prst="rect">
            <a:avLst/>
          </a:prstGeom>
          <a:gradFill rotWithShape="0">
            <a:gsLst>
              <a:gs pos="0">
                <a:srgbClr val="bafcf6"/>
              </a:gs>
              <a:gs pos="100000">
                <a:srgbClr val="e3fffb"/>
              </a:gs>
            </a:gsLst>
            <a:lin ang="16200000"/>
          </a:gradFill>
          <a:ln>
            <a:solidFill>
              <a:srgbClr val="00aea5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Business Units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490" name="TextBox 35"/>
          <p:cNvSpPr/>
          <p:nvPr/>
        </p:nvSpPr>
        <p:spPr>
          <a:xfrm>
            <a:off x="6077880" y="2114640"/>
            <a:ext cx="1080360" cy="349560"/>
          </a:xfrm>
          <a:prstGeom prst="rect">
            <a:avLst/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5386"/>
                </a:solidFill>
                <a:latin typeface="Arial Narrow"/>
              </a:rPr>
              <a:t>Companies</a:t>
            </a:r>
            <a:endParaRPr b="0" lang="fr-FR" sz="1700" spc="-1" strike="noStrike">
              <a:latin typeface="Calibri"/>
            </a:endParaRPr>
          </a:p>
        </p:txBody>
      </p:sp>
      <p:sp>
        <p:nvSpPr>
          <p:cNvPr id="491" name="Rounded Rectangle 21"/>
          <p:cNvSpPr/>
          <p:nvPr/>
        </p:nvSpPr>
        <p:spPr>
          <a:xfrm>
            <a:off x="1981080" y="2190600"/>
            <a:ext cx="559800" cy="266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afcf6"/>
              </a:gs>
              <a:gs pos="100000">
                <a:srgbClr val="e3fffb"/>
              </a:gs>
            </a:gsLst>
            <a:lin ang="16200000"/>
          </a:gradFill>
          <a:ln>
            <a:solidFill>
              <a:srgbClr val="00aea5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PTH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92" name="Isosceles Triangle 24"/>
          <p:cNvSpPr/>
          <p:nvPr/>
        </p:nvSpPr>
        <p:spPr>
          <a:xfrm>
            <a:off x="2034360" y="1962000"/>
            <a:ext cx="32004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93" name="Isosceles Triangle 25"/>
          <p:cNvSpPr/>
          <p:nvPr/>
        </p:nvSpPr>
        <p:spPr>
          <a:xfrm>
            <a:off x="2693160" y="2490840"/>
            <a:ext cx="320040" cy="22824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Collaborative Spaces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495" name="Content Placeholder 2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Containers (flat topology) to which all created data belong to in function of the </a:t>
            </a:r>
            <a:r>
              <a:rPr b="0" lang="en-US" sz="2000" spc="-1" strike="noStrike" u="sng">
                <a:solidFill>
                  <a:srgbClr val="005386"/>
                </a:solidFill>
                <a:uFillTx/>
                <a:latin typeface="Arial Narrow"/>
              </a:rPr>
              <a:t>login context </a:t>
            </a: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of the creation user.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005386"/>
                </a:solidFill>
                <a:latin typeface="Arial Narrow"/>
              </a:rPr>
              <a:t>Used to segregate data and control access.</a:t>
            </a:r>
            <a:endParaRPr b="0" lang="en-US" sz="20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496" name="Picture 2" descr=""/>
          <p:cNvPicPr/>
          <p:nvPr/>
        </p:nvPicPr>
        <p:blipFill>
          <a:blip r:embed="rId1"/>
          <a:stretch/>
        </p:blipFill>
        <p:spPr>
          <a:xfrm>
            <a:off x="5249880" y="2737080"/>
            <a:ext cx="3614040" cy="1145520"/>
          </a:xfrm>
          <a:prstGeom prst="rect">
            <a:avLst/>
          </a:prstGeom>
          <a:ln w="0">
            <a:noFill/>
          </a:ln>
        </p:spPr>
      </p:pic>
      <p:sp>
        <p:nvSpPr>
          <p:cNvPr id="497" name="Rounded Rectangle 5"/>
          <p:cNvSpPr/>
          <p:nvPr/>
        </p:nvSpPr>
        <p:spPr>
          <a:xfrm>
            <a:off x="5034600" y="1968120"/>
            <a:ext cx="1398960" cy="26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Collab Space 1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498" name="Isosceles Triangle 6"/>
          <p:cNvSpPr/>
          <p:nvPr/>
        </p:nvSpPr>
        <p:spPr>
          <a:xfrm rot="5400000">
            <a:off x="6462360" y="1968480"/>
            <a:ext cx="266400" cy="26568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99" name="Rounded Rectangle 8"/>
          <p:cNvSpPr/>
          <p:nvPr/>
        </p:nvSpPr>
        <p:spPr>
          <a:xfrm>
            <a:off x="5034600" y="2327040"/>
            <a:ext cx="1373400" cy="26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Collab Space 2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500" name="Isosceles Triangle 9"/>
          <p:cNvSpPr/>
          <p:nvPr/>
        </p:nvSpPr>
        <p:spPr>
          <a:xfrm rot="5400000">
            <a:off x="6424560" y="2327400"/>
            <a:ext cx="266400" cy="26568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501" name="Rectangle 17"/>
          <p:cNvSpPr/>
          <p:nvPr/>
        </p:nvSpPr>
        <p:spPr>
          <a:xfrm>
            <a:off x="6774480" y="1625400"/>
            <a:ext cx="685440" cy="100044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502" name="TextBox 18"/>
          <p:cNvSpPr/>
          <p:nvPr/>
        </p:nvSpPr>
        <p:spPr>
          <a:xfrm>
            <a:off x="6844320" y="1640520"/>
            <a:ext cx="4248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PRI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503" name="Rectangle 19"/>
          <p:cNvSpPr/>
          <p:nvPr/>
        </p:nvSpPr>
        <p:spPr>
          <a:xfrm>
            <a:off x="6774480" y="1936800"/>
            <a:ext cx="685440" cy="34848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504" name="Rectangle 20"/>
          <p:cNvSpPr/>
          <p:nvPr/>
        </p:nvSpPr>
        <p:spPr>
          <a:xfrm>
            <a:off x="6774480" y="2277000"/>
            <a:ext cx="685440" cy="34848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505" name="Rectangle 23"/>
          <p:cNvSpPr/>
          <p:nvPr/>
        </p:nvSpPr>
        <p:spPr>
          <a:xfrm>
            <a:off x="7460280" y="1628280"/>
            <a:ext cx="685440" cy="99720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506" name="TextBox 24"/>
          <p:cNvSpPr/>
          <p:nvPr/>
        </p:nvSpPr>
        <p:spPr>
          <a:xfrm>
            <a:off x="7529760" y="1643400"/>
            <a:ext cx="4982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PRO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507" name="Rectangle 25"/>
          <p:cNvSpPr/>
          <p:nvPr/>
        </p:nvSpPr>
        <p:spPr>
          <a:xfrm>
            <a:off x="7460280" y="1939320"/>
            <a:ext cx="685440" cy="34812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508" name="Rectangle 26"/>
          <p:cNvSpPr/>
          <p:nvPr/>
        </p:nvSpPr>
        <p:spPr>
          <a:xfrm>
            <a:off x="7460280" y="2278800"/>
            <a:ext cx="685440" cy="34812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509" name="Rectangle 29"/>
          <p:cNvSpPr/>
          <p:nvPr/>
        </p:nvSpPr>
        <p:spPr>
          <a:xfrm>
            <a:off x="8153280" y="1625400"/>
            <a:ext cx="685440" cy="100152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510" name="TextBox 30"/>
          <p:cNvSpPr/>
          <p:nvPr/>
        </p:nvSpPr>
        <p:spPr>
          <a:xfrm>
            <a:off x="8223480" y="1640520"/>
            <a:ext cx="48132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5386"/>
                </a:solidFill>
                <a:latin typeface="Arial Narrow"/>
              </a:rPr>
              <a:t>PUB</a:t>
            </a:r>
            <a:endParaRPr b="0" lang="fr-FR" sz="1400" spc="-1" strike="noStrike">
              <a:latin typeface="Calibri"/>
            </a:endParaRPr>
          </a:p>
        </p:txBody>
      </p:sp>
      <p:sp>
        <p:nvSpPr>
          <p:cNvPr id="511" name="Rectangle 31"/>
          <p:cNvSpPr/>
          <p:nvPr/>
        </p:nvSpPr>
        <p:spPr>
          <a:xfrm>
            <a:off x="8153280" y="1936800"/>
            <a:ext cx="685440" cy="34848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512" name="Rectangle 32"/>
          <p:cNvSpPr/>
          <p:nvPr/>
        </p:nvSpPr>
        <p:spPr>
          <a:xfrm>
            <a:off x="8153280" y="2277000"/>
            <a:ext cx="685440" cy="348480"/>
          </a:xfrm>
          <a:prstGeom prst="rect">
            <a:avLst/>
          </a:prstGeom>
          <a:solidFill>
            <a:srgbClr val="ffffff"/>
          </a:solidFill>
          <a:ln>
            <a:solidFill>
              <a:srgbClr val="0b3f77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513" name="Oval 34"/>
          <p:cNvSpPr/>
          <p:nvPr/>
        </p:nvSpPr>
        <p:spPr>
          <a:xfrm>
            <a:off x="8326080" y="2320920"/>
            <a:ext cx="380520" cy="231120"/>
          </a:xfrm>
          <a:prstGeom prst="ellipse">
            <a:avLst/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514" name="Oval 35"/>
          <p:cNvSpPr/>
          <p:nvPr/>
        </p:nvSpPr>
        <p:spPr>
          <a:xfrm>
            <a:off x="6937560" y="1973160"/>
            <a:ext cx="380520" cy="231120"/>
          </a:xfrm>
          <a:prstGeom prst="ellipse">
            <a:avLst/>
          </a:prstGeom>
          <a:gradFill rotWithShape="0">
            <a:gsLst>
              <a:gs pos="0">
                <a:srgbClr val="d8ffba"/>
              </a:gs>
              <a:gs pos="100000">
                <a:srgbClr val="f0ffe4"/>
              </a:gs>
            </a:gsLst>
            <a:lin ang="16200000"/>
          </a:gradFill>
          <a:ln>
            <a:solidFill>
              <a:srgbClr val="81b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515" name="TextBox 38"/>
          <p:cNvSpPr/>
          <p:nvPr/>
        </p:nvSpPr>
        <p:spPr>
          <a:xfrm>
            <a:off x="6814800" y="1269000"/>
            <a:ext cx="1609200" cy="2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5386"/>
                </a:solidFill>
                <a:latin typeface="Arial Narrow"/>
              </a:rPr>
              <a:t>Collaborative Space Access</a:t>
            </a:r>
            <a:endParaRPr b="0" lang="fr-FR" sz="1100" spc="-1" strike="noStrike">
              <a:latin typeface="Calibri"/>
            </a:endParaRPr>
          </a:p>
        </p:txBody>
      </p:sp>
      <p:sp>
        <p:nvSpPr>
          <p:cNvPr id="516" name="Striped Right Arrow 48"/>
          <p:cNvSpPr/>
          <p:nvPr/>
        </p:nvSpPr>
        <p:spPr>
          <a:xfrm>
            <a:off x="7231680" y="1973160"/>
            <a:ext cx="456840" cy="263160"/>
          </a:xfrm>
          <a:prstGeom prst="striped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162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17" name="TextBox 3"/>
          <p:cNvSpPr/>
          <p:nvPr/>
        </p:nvSpPr>
        <p:spPr>
          <a:xfrm>
            <a:off x="4350960" y="2663640"/>
            <a:ext cx="205704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Data Visibility from all users of the same Organization (or parent organization)</a:t>
            </a:r>
            <a:endParaRPr b="0" lang="fr-FR" sz="1200" spc="-1" strike="noStrike">
              <a:latin typeface="Calibri"/>
            </a:endParaRPr>
          </a:p>
        </p:txBody>
      </p:sp>
      <p:sp>
        <p:nvSpPr>
          <p:cNvPr id="518" name="Striped Right Arrow 50"/>
          <p:cNvSpPr/>
          <p:nvPr/>
        </p:nvSpPr>
        <p:spPr>
          <a:xfrm rot="10800000">
            <a:off x="7946640" y="2321640"/>
            <a:ext cx="456840" cy="263160"/>
          </a:xfrm>
          <a:prstGeom prst="striped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f5c5"/>
              </a:gs>
              <a:gs pos="100000">
                <a:srgbClr val="fffbe8"/>
              </a:gs>
            </a:gsLst>
            <a:lin ang="5400000"/>
          </a:gradFill>
          <a:ln>
            <a:solidFill>
              <a:srgbClr val="dcc8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19" name="Plus 49"/>
          <p:cNvSpPr/>
          <p:nvPr/>
        </p:nvSpPr>
        <p:spPr>
          <a:xfrm rot="2563800">
            <a:off x="7841160" y="2157840"/>
            <a:ext cx="609120" cy="589680"/>
          </a:xfrm>
          <a:prstGeom prst="mathPlus">
            <a:avLst>
              <a:gd name="adj1" fmla="val 10435"/>
            </a:avLst>
          </a:prstGeom>
          <a:gradFill rotWithShape="0">
            <a:gsLst>
              <a:gs pos="0">
                <a:srgbClr val="ffd4c8"/>
              </a:gs>
              <a:gs pos="100000">
                <a:srgbClr val="ffeee9"/>
              </a:gs>
            </a:gsLst>
            <a:lin ang="18762000"/>
          </a:gradFill>
          <a:ln>
            <a:solidFill>
              <a:srgbClr val="e7731c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20" name="TextBox 111"/>
          <p:cNvSpPr/>
          <p:nvPr/>
        </p:nvSpPr>
        <p:spPr>
          <a:xfrm>
            <a:off x="1361520" y="2066040"/>
            <a:ext cx="20570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5386"/>
                </a:solidFill>
                <a:latin typeface="Arial Narrow"/>
              </a:rPr>
              <a:t>Current working hypotheses</a:t>
            </a:r>
            <a:endParaRPr b="0" lang="fr-FR" sz="12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Roles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22" name="Content Placeholder 2"/>
          <p:cNvSpPr txBox="1"/>
          <p:nvPr/>
        </p:nvSpPr>
        <p:spPr>
          <a:xfrm>
            <a:off x="719280" y="879480"/>
            <a:ext cx="278568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rm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Manage the extent of the rights on data once logged into an organization and a coolaborative space 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523" name="Picture 4" descr=""/>
          <p:cNvPicPr/>
          <p:nvPr/>
        </p:nvPicPr>
        <p:blipFill>
          <a:blip r:embed="rId1"/>
          <a:stretch/>
        </p:blipFill>
        <p:spPr>
          <a:xfrm>
            <a:off x="1295280" y="2068920"/>
            <a:ext cx="1447560" cy="242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pic>
        <p:nvPicPr>
          <p:cNvPr id="524" name="Picture 2" descr=""/>
          <p:cNvPicPr/>
          <p:nvPr/>
        </p:nvPicPr>
        <p:blipFill>
          <a:blip r:embed="rId2"/>
          <a:stretch/>
        </p:blipFill>
        <p:spPr>
          <a:xfrm>
            <a:off x="3733920" y="209520"/>
            <a:ext cx="5181120" cy="42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/>
          <p:nvPr/>
        </p:nvSpPr>
        <p:spPr>
          <a:xfrm>
            <a:off x="719640" y="361800"/>
            <a:ext cx="7920360" cy="37368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5386"/>
                </a:solidFill>
                <a:latin typeface="Arial Narrow"/>
              </a:rPr>
              <a:t>Users</a:t>
            </a:r>
            <a:endParaRPr b="0" lang="en-US" sz="3200" spc="-1" strike="noStrike">
              <a:solidFill>
                <a:srgbClr val="005386"/>
              </a:solidFill>
              <a:latin typeface="Arial Narrow"/>
            </a:endParaRPr>
          </a:p>
        </p:txBody>
      </p:sp>
      <p:sp>
        <p:nvSpPr>
          <p:cNvPr id="526" name="Content Placeholder 2"/>
          <p:cNvSpPr txBox="1"/>
          <p:nvPr/>
        </p:nvSpPr>
        <p:spPr>
          <a:xfrm>
            <a:off x="719280" y="879480"/>
            <a:ext cx="7921440" cy="3684240"/>
          </a:xfrm>
          <a:prstGeom prst="rect">
            <a:avLst/>
          </a:prstGeom>
          <a:noFill/>
          <a:ln w="0">
            <a:noFill/>
          </a:ln>
        </p:spPr>
        <p:txBody>
          <a:bodyPr lIns="87840" rIns="87840" tIns="43920" bIns="43920">
            <a:normAutofit/>
          </a:bodyPr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Declaration through Administration interface by a dedicated Business Administrator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Management of user creation &amp; information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Roles assignment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  <a:p>
            <a:pPr marL="228600" indent="-228240">
              <a:lnSpc>
                <a:spcPct val="100000"/>
              </a:lnSpc>
              <a:spcBef>
                <a:spcPts val="799"/>
              </a:spcBef>
              <a:buClr>
                <a:srgbClr val="00538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005386"/>
                </a:solidFill>
                <a:latin typeface="Arial Narrow"/>
              </a:rPr>
              <a:t>License assignment</a:t>
            </a:r>
            <a:endParaRPr b="0" lang="en-US" sz="1800" spc="-1" strike="noStrike">
              <a:solidFill>
                <a:srgbClr val="005386"/>
              </a:solidFill>
              <a:latin typeface="Arial Narrow"/>
            </a:endParaRPr>
          </a:p>
        </p:txBody>
      </p:sp>
      <p:pic>
        <p:nvPicPr>
          <p:cNvPr id="527" name="Picture 2" descr=""/>
          <p:cNvPicPr/>
          <p:nvPr/>
        </p:nvPicPr>
        <p:blipFill>
          <a:blip r:embed="rId1"/>
          <a:stretch/>
        </p:blipFill>
        <p:spPr>
          <a:xfrm>
            <a:off x="5257800" y="1352520"/>
            <a:ext cx="3504960" cy="1172520"/>
          </a:xfrm>
          <a:prstGeom prst="rect">
            <a:avLst/>
          </a:prstGeom>
          <a:ln w="0">
            <a:noFill/>
          </a:ln>
        </p:spPr>
      </p:pic>
      <p:pic>
        <p:nvPicPr>
          <p:cNvPr id="528" name="Picture 3" descr=""/>
          <p:cNvPicPr/>
          <p:nvPr/>
        </p:nvPicPr>
        <p:blipFill>
          <a:blip r:embed="rId2"/>
          <a:stretch/>
        </p:blipFill>
        <p:spPr>
          <a:xfrm>
            <a:off x="1371600" y="2647800"/>
            <a:ext cx="7581960" cy="771120"/>
          </a:xfrm>
          <a:prstGeom prst="rect">
            <a:avLst/>
          </a:prstGeom>
          <a:ln w="0">
            <a:noFill/>
          </a:ln>
        </p:spPr>
      </p:pic>
      <p:pic>
        <p:nvPicPr>
          <p:cNvPr id="529" name="Picture 4" descr=""/>
          <p:cNvPicPr/>
          <p:nvPr/>
        </p:nvPicPr>
        <p:blipFill>
          <a:blip r:embed="rId3"/>
          <a:stretch/>
        </p:blipFill>
        <p:spPr>
          <a:xfrm>
            <a:off x="762120" y="3562200"/>
            <a:ext cx="3180960" cy="94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_x0020_delivered xmlns="edba0ac0-e686-46d2-8240-ec3dc708a2f4">1</Last_x0020_delivere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FCB7F955DBC149AD78552B84125A4C" ma:contentTypeVersion="2" ma:contentTypeDescription="Create a new document." ma:contentTypeScope="" ma:versionID="eac865424553b0ccdbc529701a0ad5fd">
  <xsd:schema xmlns:xsd="http://www.w3.org/2001/XMLSchema" xmlns:xs="http://www.w3.org/2001/XMLSchema" xmlns:p="http://schemas.microsoft.com/office/2006/metadata/properties" xmlns:ns2="edba0ac0-e686-46d2-8240-ec3dc708a2f4" targetNamespace="http://schemas.microsoft.com/office/2006/metadata/properties" ma:root="true" ma:fieldsID="afa2c57beab46270b9c755a783ee24de" ns2:_="">
    <xsd:import namespace="edba0ac0-e686-46d2-8240-ec3dc708a2f4"/>
    <xsd:element name="properties">
      <xsd:complexType>
        <xsd:sequence>
          <xsd:element name="documentManagement">
            <xsd:complexType>
              <xsd:all>
                <xsd:element ref="ns2:Last_x0020_delivere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a0ac0-e686-46d2-8240-ec3dc708a2f4" elementFormDefault="qualified">
    <xsd:import namespace="http://schemas.microsoft.com/office/2006/documentManagement/types"/>
    <xsd:import namespace="http://schemas.microsoft.com/office/infopath/2007/PartnerControls"/>
    <xsd:element name="Last_x0020_delivered" ma:index="8" nillable="true" ma:displayName="Last delivered" ma:default="0" ma:internalName="Last_x0020_delivered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49C1CBDF82384C9E895BC4C9057CC0" ma:contentTypeVersion="14" ma:contentTypeDescription="Crée un document." ma:contentTypeScope="" ma:versionID="1d7e88be2f727d2dd11bd105309e0caa">
  <xsd:schema xmlns:xsd="http://www.w3.org/2001/XMLSchema" xmlns:xs="http://www.w3.org/2001/XMLSchema" xmlns:p="http://schemas.microsoft.com/office/2006/metadata/properties" xmlns:ns2="dbb85cd8-79f2-4c2e-a006-ae3f94ff7804" xmlns:ns3="d1da9b63-3f38-497e-afb4-6032d588a21d" targetNamespace="http://schemas.microsoft.com/office/2006/metadata/properties" ma:root="true" ma:fieldsID="4e45f4afd1a245d8540ee187d97f6bd2" ns2:_="" ns3:_="">
    <xsd:import namespace="dbb85cd8-79f2-4c2e-a006-ae3f94ff7804"/>
    <xsd:import namespace="d1da9b63-3f38-497e-afb4-6032d588a2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b85cd8-79f2-4c2e-a006-ae3f94ff78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afbc0575-b692-48b3-94b0-968145802e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da9b63-3f38-497e-afb4-6032d588a21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5c03eeb8-5c3d-4837-b2af-bf7f527edfc1}" ma:internalName="TaxCatchAll" ma:showField="CatchAllData" ma:web="d1da9b63-3f38-497e-afb4-6032d588a2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1da9b63-3f38-497e-afb4-6032d588a21d">
      <UserInfo>
        <DisplayName/>
        <AccountId xsi:nil="true"/>
        <AccountType/>
      </UserInfo>
    </SharedWithUsers>
    <MediaLengthInSeconds xmlns="dbb85cd8-79f2-4c2e-a006-ae3f94ff7804" xsi:nil="true"/>
    <lcf76f155ced4ddcb4097134ff3c332f xmlns="dbb85cd8-79f2-4c2e-a006-ae3f94ff7804">
      <Terms xmlns="http://schemas.microsoft.com/office/infopath/2007/PartnerControls"/>
    </lcf76f155ced4ddcb4097134ff3c332f>
    <TaxCatchAll xmlns="d1da9b63-3f38-497e-afb4-6032d588a21d" xsi:nil="true"/>
  </documentManagement>
</p:properties>
</file>

<file path=customXml/itemProps1.xml><?xml version="1.0" encoding="utf-8"?>
<ds:datastoreItem xmlns:ds="http://schemas.openxmlformats.org/officeDocument/2006/customXml" ds:itemID="{788B1735-109B-41A8-B217-68728C2F18FD}">
  <ds:schemaRefs>
    <ds:schemaRef ds:uri="edba0ac0-e686-46d2-8240-ec3dc708a2f4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A5CE735-813F-4213-8B9F-E8E5BB66DD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ba0ac0-e686-46d2-8240-ec3dc708a2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C2B537-45DB-44BA-905A-5FD3660F4A5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B86DA95-4B9B-435E-A56F-C1E448217ECE}"/>
</file>

<file path=customXml/itemProps5.xml><?xml version="1.0" encoding="utf-8"?>
<ds:datastoreItem xmlns:ds="http://schemas.openxmlformats.org/officeDocument/2006/customXml" ds:itemID="{E05A2353-1B4C-4F65-8F83-D8C0565AB960}"/>
</file>

<file path=customXml/itemProps6.xml><?xml version="1.0" encoding="utf-8"?>
<ds:datastoreItem xmlns:ds="http://schemas.openxmlformats.org/officeDocument/2006/customXml" ds:itemID="{19694E08-418C-4E70-8BCD-A397CBFB609E}"/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</TotalTime>
  <Application>Collabora_Office/21.06.32.1$Linux_X86_64 LibreOffice_project/2623cc24e7e84f4bb1968eecf3c09b4f269b02e5</Application>
  <AppVersion>15.0000</AppVersion>
  <Words>3735</Words>
  <Paragraphs>593</Paragraphs>
  <Company>DASSAULT SYSTEMES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P_O and data organization 15x</dc:title>
  <dc:subject/>
  <dc:creator>TERRASSON Timothee</dc:creator>
  <dc:description/>
  <cp:lastModifiedBy>MONNIOT Romain (CONTRACTOR)</cp:lastModifiedBy>
  <cp:revision>126</cp:revision>
  <cp:lastPrinted>2013-06-27T08:50:33Z</cp:lastPrinted>
  <dcterms:created xsi:type="dcterms:W3CDTF">2015-11-27T13:31:35Z</dcterms:created>
  <dcterms:modified xsi:type="dcterms:W3CDTF">2017-10-11T14:04:30Z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0x0101002B49C1CBDF82384C9E895BC4C9057CC0</vt:lpwstr>
  </property>
  <property fmtid="{D5CDD505-2E9C-101B-9397-08002B2CF9AE}" pid="3" name="Notes">
    <vt:i4>33</vt:i4>
  </property>
  <property fmtid="{D5CDD505-2E9C-101B-9397-08002B2CF9AE}" pid="4" name="PresentationFormat">
    <vt:lpwstr>On-screen Show (16:9)</vt:lpwstr>
  </property>
  <property fmtid="{D5CDD505-2E9C-101B-9397-08002B2CF9AE}" pid="5" name="Slides">
    <vt:i4>58</vt:i4>
  </property>
  <property fmtid="{D5CDD505-2E9C-101B-9397-08002B2CF9AE}" pid="6" name="Template Version">
    <vt:lpwstr>1.0</vt:lpwstr>
  </property>
  <property fmtid="{D5CDD505-2E9C-101B-9397-08002B2CF9AE}" pid="7" name="Order">
    <vt:r8>2600</vt:r8>
  </property>
  <property fmtid="{D5CDD505-2E9C-101B-9397-08002B2CF9AE}" pid="8" name="xd_Signature">
    <vt:bool>false</vt:bool>
  </property>
  <property fmtid="{D5CDD505-2E9C-101B-9397-08002B2CF9AE}" pid="9" name="xd_ProgID">
    <vt:lpwstr/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Customer">
    <vt:lpwstr>Airbus</vt:lpwstr>
  </property>
  <property fmtid="{D5CDD505-2E9C-101B-9397-08002B2CF9AE}" pid="15" name="_ExtendedDescription">
    <vt:lpwstr/>
  </property>
  <property fmtid="{D5CDD505-2E9C-101B-9397-08002B2CF9AE}" pid="16" name="TriggerFlowInfo">
    <vt:lpwstr/>
  </property>
</Properties>
</file>